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1" r:id="rId1"/>
    <p:sldMasterId id="2147483688" r:id="rId2"/>
    <p:sldMasterId id="2147483722" r:id="rId3"/>
  </p:sldMasterIdLst>
  <p:notesMasterIdLst>
    <p:notesMasterId r:id="rId20"/>
  </p:notesMasterIdLst>
  <p:sldIdLst>
    <p:sldId id="423" r:id="rId4"/>
    <p:sldId id="406" r:id="rId5"/>
    <p:sldId id="407" r:id="rId6"/>
    <p:sldId id="408" r:id="rId7"/>
    <p:sldId id="409" r:id="rId8"/>
    <p:sldId id="410" r:id="rId9"/>
    <p:sldId id="411" r:id="rId10"/>
    <p:sldId id="412" r:id="rId11"/>
    <p:sldId id="413" r:id="rId12"/>
    <p:sldId id="414" r:id="rId13"/>
    <p:sldId id="415" r:id="rId14"/>
    <p:sldId id="416" r:id="rId15"/>
    <p:sldId id="418" r:id="rId16"/>
    <p:sldId id="421" r:id="rId17"/>
    <p:sldId id="422" r:id="rId18"/>
    <p:sldId id="424" r:id="rId19"/>
  </p:sldIdLst>
  <p:sldSz cx="9144000" cy="5143500" type="screen16x9"/>
  <p:notesSz cx="6858000" cy="9144000"/>
  <p:embeddedFontLst>
    <p:embeddedFont>
      <p:font typeface="Segoe UI" pitchFamily="34" charset="0"/>
      <p:regular r:id="rId21"/>
      <p:bold r:id="rId22"/>
      <p:italic r:id="rId23"/>
      <p:boldItalic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Segoe UI Light" pitchFamily="34" charset="0"/>
      <p:regular r:id="rId29"/>
      <p:italic r:id="rId30"/>
    </p:embeddedFont>
  </p:embeddedFont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00"/>
    <a:srgbClr val="FF8038"/>
    <a:srgbClr val="FF7D00"/>
    <a:srgbClr val="A8F32D"/>
    <a:srgbClr val="FF7800"/>
    <a:srgbClr val="FFD600"/>
    <a:srgbClr val="FAFDCF"/>
    <a:srgbClr val="F3FB89"/>
    <a:srgbClr val="F8FDBB"/>
    <a:srgbClr val="7676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13" autoAdjust="0"/>
    <p:restoredTop sz="92883" autoAdjust="0"/>
  </p:normalViewPr>
  <p:slideViewPr>
    <p:cSldViewPr>
      <p:cViewPr varScale="1">
        <p:scale>
          <a:sx n="52" d="100"/>
          <a:sy n="52" d="100"/>
        </p:scale>
        <p:origin x="-84" y="-82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6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1.fntdata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5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4.fntdata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0D7A7-E07B-44AE-ACB5-0A5B5124EF94}" type="datetimeFigureOut">
              <a:rPr lang="tr-TR" smtClean="0"/>
              <a:t>22.05.2020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1421F-51AE-4873-981C-E0239CDBC08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1288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1421F-51AE-4873-981C-E0239CDBC087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1364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1421F-51AE-4873-981C-E0239CDBC087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0915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1421F-51AE-4873-981C-E0239CDBC087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7316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1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2.png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 - Son Slayt - Teşekkür Eder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4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55" y="1751938"/>
            <a:ext cx="5669291" cy="18905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Rounded Rectangle 6"/>
          <p:cNvSpPr/>
          <p:nvPr userDrawn="1"/>
        </p:nvSpPr>
        <p:spPr>
          <a:xfrm>
            <a:off x="2463800" y="3978391"/>
            <a:ext cx="4213134" cy="625359"/>
          </a:xfrm>
          <a:prstGeom prst="roundRect">
            <a:avLst>
              <a:gd name="adj" fmla="val 6297"/>
            </a:avLst>
          </a:prstGeom>
          <a:solidFill>
            <a:schemeClr val="tx2"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en-US" sz="2400" dirty="0" err="1">
                <a:solidFill>
                  <a:srgbClr val="FFFFFF"/>
                </a:solidFill>
                <a:cs typeface="Segoe UI Light" panose="020B0502040204020203" pitchFamily="34" charset="0"/>
              </a:rPr>
              <a:t>Teşekkür</a:t>
            </a:r>
            <a:r>
              <a:rPr lang="en-US" sz="2400" dirty="0">
                <a:solidFill>
                  <a:srgbClr val="FFFFFF"/>
                </a:solidFill>
                <a:cs typeface="Segoe UI Light" panose="020B0502040204020203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cs typeface="Segoe UI Light" panose="020B0502040204020203" pitchFamily="34" charset="0"/>
              </a:rPr>
              <a:t>Ederiz</a:t>
            </a:r>
            <a:endParaRPr lang="en-US" sz="2400" dirty="0">
              <a:solidFill>
                <a:srgbClr val="FFFFFF"/>
              </a:solidFill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1572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39BDA-E571-4AF9-A54A-C57CA4AA1A0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22.05.2020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FD29F-D614-4E2A-B2B8-97E15DB1CA64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559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39BDA-E571-4AF9-A54A-C57CA4AA1A0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22.05.2020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FD29F-D614-4E2A-B2B8-97E15DB1CA64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953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39BDA-E571-4AF9-A54A-C57CA4AA1A0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22.05.2020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FD29F-D614-4E2A-B2B8-97E15DB1CA64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6459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39BDA-E571-4AF9-A54A-C57CA4AA1A0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22.05.2020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FD29F-D614-4E2A-B2B8-97E15DB1CA64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638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39BDA-E571-4AF9-A54A-C57CA4AA1A0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22.05.2020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FD29F-D614-4E2A-B2B8-97E15DB1CA64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069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39BDA-E571-4AF9-A54A-C57CA4AA1A0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22.05.2020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FD29F-D614-4E2A-B2B8-97E15DB1CA64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0849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39BDA-E571-4AF9-A54A-C57CA4AA1A0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22.05.2020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FD29F-D614-4E2A-B2B8-97E15DB1CA64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9264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39BDA-E571-4AF9-A54A-C57CA4AA1A0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22.05.2020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FD29F-D614-4E2A-B2B8-97E15DB1CA64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4898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39BDA-E571-4AF9-A54A-C57CA4AA1A0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22.05.2020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FD29F-D614-4E2A-B2B8-97E15DB1CA64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4563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Opening (No Title) / Açılış (Konusu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quence 01">
            <a:hlinkClick r:id="" action="ppaction://media"/>
            <a:extLst>
              <a:ext uri="{FF2B5EF4-FFF2-40B4-BE49-F238E27FC236}">
                <a16:creationId xmlns:a16="http://schemas.microsoft.com/office/drawing/2014/main" xmlns="" id="{CE2FB9EF-9A3D-4A05-AD53-EFFD89AC86F3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822759C-A361-44B5-B518-7FC1A155D01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55" y="1751938"/>
            <a:ext cx="5669291" cy="189052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3408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- İçeri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err="1" smtClean="0"/>
              <a:t>Arkaplana</a:t>
            </a:r>
            <a:r>
              <a:rPr lang="en-US" dirty="0" smtClean="0"/>
              <a:t> 1920x1080 </a:t>
            </a:r>
            <a:r>
              <a:rPr lang="en-US" dirty="0" err="1" smtClean="0"/>
              <a:t>çözünürlüğünde</a:t>
            </a:r>
            <a:r>
              <a:rPr lang="en-US" dirty="0" smtClean="0"/>
              <a:t>, </a:t>
            </a:r>
            <a:r>
              <a:rPr lang="en-US" dirty="0" err="1" smtClean="0"/>
              <a:t>konuyla</a:t>
            </a:r>
            <a:r>
              <a:rPr lang="en-US" dirty="0" smtClean="0"/>
              <a:t> </a:t>
            </a:r>
            <a:r>
              <a:rPr lang="en-US" dirty="0" err="1" smtClean="0"/>
              <a:t>ilgili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resim</a:t>
            </a:r>
            <a:r>
              <a:rPr lang="en-US" dirty="0" smtClean="0"/>
              <a:t> </a:t>
            </a:r>
            <a:r>
              <a:rPr lang="en-US" dirty="0" err="1" smtClean="0"/>
              <a:t>yükleyin</a:t>
            </a:r>
            <a:r>
              <a:rPr lang="en-US" dirty="0" smtClean="0"/>
              <a:t> -- (</a:t>
            </a:r>
            <a:r>
              <a:rPr lang="en-US" dirty="0" err="1" smtClean="0"/>
              <a:t>Resim</a:t>
            </a:r>
            <a:r>
              <a:rPr lang="en-US" dirty="0" smtClean="0"/>
              <a:t> </a:t>
            </a:r>
            <a:r>
              <a:rPr lang="en-US" dirty="0" err="1" smtClean="0"/>
              <a:t>yüklemek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ekranın</a:t>
            </a:r>
            <a:r>
              <a:rPr lang="en-US" dirty="0" smtClean="0"/>
              <a:t> </a:t>
            </a:r>
            <a:r>
              <a:rPr lang="en-US" dirty="0" err="1" smtClean="0"/>
              <a:t>ortasında</a:t>
            </a:r>
            <a:r>
              <a:rPr lang="en-US" dirty="0" smtClean="0"/>
              <a:t> </a:t>
            </a:r>
            <a:r>
              <a:rPr lang="en-US" dirty="0" err="1" smtClean="0"/>
              <a:t>yer</a:t>
            </a:r>
            <a:r>
              <a:rPr lang="en-US" dirty="0" smtClean="0"/>
              <a:t> </a:t>
            </a:r>
            <a:r>
              <a:rPr lang="en-US" dirty="0" err="1" smtClean="0"/>
              <a:t>alan</a:t>
            </a:r>
            <a:r>
              <a:rPr lang="en-US" dirty="0" smtClean="0"/>
              <a:t> </a:t>
            </a:r>
            <a:r>
              <a:rPr lang="en-US" dirty="0" err="1" smtClean="0"/>
              <a:t>ikona</a:t>
            </a:r>
            <a:r>
              <a:rPr lang="en-US" dirty="0" smtClean="0"/>
              <a:t> </a:t>
            </a:r>
            <a:r>
              <a:rPr lang="en-US" dirty="0" err="1" smtClean="0"/>
              <a:t>tıklayın</a:t>
            </a:r>
            <a:r>
              <a:rPr lang="en-US" dirty="0" smtClean="0"/>
              <a:t>) -- </a:t>
            </a:r>
            <a:r>
              <a:rPr lang="en-US" dirty="0" err="1" smtClean="0"/>
              <a:t>Uyarı</a:t>
            </a:r>
            <a:r>
              <a:rPr lang="en-US" dirty="0" smtClean="0"/>
              <a:t>: </a:t>
            </a:r>
            <a:r>
              <a:rPr lang="en-US" dirty="0" err="1" smtClean="0"/>
              <a:t>Resim</a:t>
            </a:r>
            <a:r>
              <a:rPr lang="en-US" dirty="0" smtClean="0"/>
              <a:t> </a:t>
            </a:r>
            <a:r>
              <a:rPr lang="en-US" dirty="0" err="1" smtClean="0"/>
              <a:t>yükleme</a:t>
            </a:r>
            <a:r>
              <a:rPr lang="en-US" dirty="0" smtClean="0"/>
              <a:t> </a:t>
            </a:r>
            <a:r>
              <a:rPr lang="en-US" dirty="0" err="1" smtClean="0"/>
              <a:t>kuralları</a:t>
            </a:r>
            <a:r>
              <a:rPr lang="en-US" dirty="0" smtClean="0"/>
              <a:t> </a:t>
            </a:r>
            <a:r>
              <a:rPr lang="en-US" dirty="0" err="1" smtClean="0"/>
              <a:t>slaydına</a:t>
            </a:r>
            <a:r>
              <a:rPr lang="en-US" dirty="0" smtClean="0"/>
              <a:t> </a:t>
            </a:r>
            <a:r>
              <a:rPr lang="en-US" dirty="0" err="1" smtClean="0"/>
              <a:t>bakın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619875" y="4419600"/>
            <a:ext cx="2419350" cy="409575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solidFill>
              <a:schemeClr val="accent2"/>
            </a:solidFill>
          </a:ln>
        </p:spPr>
        <p:txBody>
          <a:bodyPr lIns="68580" tIns="34290" rIns="68580" bIns="34290" anchor="ctr"/>
          <a:lstStyle>
            <a:lvl1pPr algn="r">
              <a:defRPr sz="2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Slayt</a:t>
            </a:r>
            <a:r>
              <a:rPr lang="en-US" dirty="0" smtClean="0"/>
              <a:t> </a:t>
            </a:r>
            <a:r>
              <a:rPr lang="en-US" dirty="0" err="1" smtClean="0"/>
              <a:t>Başlığı</a:t>
            </a:r>
            <a:r>
              <a:rPr lang="en-US" dirty="0" smtClean="0"/>
              <a:t> </a:t>
            </a:r>
            <a:r>
              <a:rPr lang="en-US" dirty="0" err="1" smtClean="0"/>
              <a:t>Giriniz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52400" y="409575"/>
            <a:ext cx="8782050" cy="1809750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solidFill>
              <a:schemeClr val="tx2">
                <a:lumMod val="95000"/>
                <a:lumOff val="5000"/>
              </a:schemeClr>
            </a:solidFill>
          </a:ln>
        </p:spPr>
        <p:txBody>
          <a:bodyPr lIns="68580" tIns="34290" rIns="68580" bIns="34290"/>
          <a:lstStyle>
            <a:lvl1pPr marL="203597" indent="-203597">
              <a:buFontTx/>
              <a:buBlip>
                <a:blip r:embed="rId3"/>
              </a:buBlip>
              <a:defRPr sz="2100" baseline="0">
                <a:solidFill>
                  <a:schemeClr val="bg1"/>
                </a:solidFill>
              </a:defRPr>
            </a:lvl1pPr>
            <a:lvl2pPr marL="288036" indent="-137160">
              <a:buFontTx/>
              <a:buBlip>
                <a:blip r:embed="rId3"/>
              </a:buBlip>
              <a:defRPr sz="1800" b="0" baseline="0">
                <a:solidFill>
                  <a:schemeClr val="bg1"/>
                </a:solidFill>
                <a:latin typeface="+mn-lt"/>
              </a:defRPr>
            </a:lvl2pPr>
            <a:lvl3pPr marL="288036" marR="0" indent="0" algn="l" defTabSz="685800" rtl="0" eaLnBrk="1" fontAlgn="auto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Tx/>
              <a:buFontTx/>
              <a:buNone/>
              <a:tabLst/>
              <a:defRPr sz="1500" i="1" baseline="0">
                <a:solidFill>
                  <a:schemeClr val="bg1"/>
                </a:solidFill>
              </a:defRPr>
            </a:lvl3pPr>
            <a:lvl4pPr marL="562356" indent="-137160">
              <a:buFontTx/>
              <a:buBlip>
                <a:blip r:embed="rId3"/>
              </a:buBlip>
              <a:defRPr sz="1200" i="1">
                <a:solidFill>
                  <a:schemeClr val="bg1"/>
                </a:solidFill>
              </a:defRPr>
            </a:lvl4pPr>
            <a:lvl5pPr marL="699516" indent="-137160">
              <a:buFontTx/>
              <a:buBlip>
                <a:blip r:embed="rId3"/>
              </a:buBlip>
              <a:defRPr sz="11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Metin </a:t>
            </a:r>
            <a:r>
              <a:rPr lang="en-US" dirty="0" err="1" smtClean="0"/>
              <a:t>girmek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yazmaya</a:t>
            </a:r>
            <a:r>
              <a:rPr lang="en-US" dirty="0" smtClean="0"/>
              <a:t> </a:t>
            </a:r>
            <a:r>
              <a:rPr lang="en-US" dirty="0" err="1" smtClean="0"/>
              <a:t>başlayın</a:t>
            </a:r>
            <a:endParaRPr lang="en-US" dirty="0" smtClean="0"/>
          </a:p>
          <a:p>
            <a:pPr lvl="1"/>
            <a:r>
              <a:rPr lang="en-US" dirty="0" err="1" smtClean="0"/>
              <a:t>İkinci</a:t>
            </a:r>
            <a:r>
              <a:rPr lang="en-US" dirty="0" smtClean="0"/>
              <a:t> </a:t>
            </a:r>
            <a:r>
              <a:rPr lang="en-US" dirty="0" err="1" smtClean="0"/>
              <a:t>seviye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endParaRPr lang="en-US" dirty="0" smtClean="0"/>
          </a:p>
          <a:p>
            <a:pPr marL="425196" marR="0" lvl="2" indent="-137160" algn="l" defTabSz="685800" rtl="0" eaLnBrk="1" fontAlgn="auto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lang="en-US" dirty="0" err="1" smtClean="0"/>
              <a:t>Üçüncü</a:t>
            </a:r>
            <a:r>
              <a:rPr lang="en-US" dirty="0" smtClean="0"/>
              <a:t> </a:t>
            </a:r>
            <a:r>
              <a:rPr lang="en-US" dirty="0" err="1" smtClean="0"/>
              <a:t>seviye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endParaRPr lang="en-US" dirty="0" smtClean="0"/>
          </a:p>
          <a:p>
            <a:pPr lvl="3"/>
            <a:r>
              <a:rPr lang="en-US" dirty="0" err="1" smtClean="0"/>
              <a:t>Dördüncü</a:t>
            </a:r>
            <a:r>
              <a:rPr lang="en-US" dirty="0" smtClean="0"/>
              <a:t> </a:t>
            </a:r>
            <a:r>
              <a:rPr lang="en-US" dirty="0" err="1" smtClean="0"/>
              <a:t>seviye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endParaRPr lang="en-US" dirty="0" smtClean="0"/>
          </a:p>
          <a:p>
            <a:pPr lvl="4"/>
            <a:r>
              <a:rPr lang="en-US" dirty="0" err="1" smtClean="0"/>
              <a:t>Beşinci</a:t>
            </a:r>
            <a:r>
              <a:rPr lang="en-US" dirty="0" smtClean="0"/>
              <a:t> </a:t>
            </a:r>
            <a:r>
              <a:rPr lang="en-US" dirty="0" err="1" smtClean="0"/>
              <a:t>seviye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137798" y="4889898"/>
            <a:ext cx="1901428" cy="177403"/>
          </a:xfrm>
          <a:prstGeom prst="rect">
            <a:avLst/>
          </a:prstGeom>
          <a:solidFill>
            <a:schemeClr val="accent4"/>
          </a:solidFill>
        </p:spPr>
        <p:txBody>
          <a:bodyPr lIns="68580" tIns="34290" rIns="68580" bIns="34290"/>
          <a:lstStyle>
            <a:lvl1pPr marL="0" indent="0" algn="ctr">
              <a:buNone/>
              <a:defRPr sz="1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Takip</a:t>
            </a:r>
            <a:r>
              <a:rPr lang="en-US" dirty="0" smtClean="0"/>
              <a:t> </a:t>
            </a:r>
            <a:r>
              <a:rPr lang="en-US" dirty="0" err="1" smtClean="0"/>
              <a:t>kutucuklarını</a:t>
            </a:r>
            <a:r>
              <a:rPr lang="en-US" dirty="0" smtClean="0"/>
              <a:t> </a:t>
            </a:r>
            <a:r>
              <a:rPr lang="en-US" dirty="0" err="1" smtClean="0"/>
              <a:t>unutmayın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C0CBDD89-FD19-4AB2-826B-FF625EB06482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891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bldLvl="5" animBg="1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eşekkür Eder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quence 01">
            <a:hlinkClick r:id="" action="ppaction://media"/>
            <a:extLst>
              <a:ext uri="{FF2B5EF4-FFF2-40B4-BE49-F238E27FC236}">
                <a16:creationId xmlns:a16="http://schemas.microsoft.com/office/drawing/2014/main" xmlns="" id="{BB46BD6D-5909-47F1-AD4E-DE850C2E1B9A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55" y="1751938"/>
            <a:ext cx="5669291" cy="18905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8F3DA930-C7DD-4C4B-8012-60044E333B3D}"/>
              </a:ext>
            </a:extLst>
          </p:cNvPr>
          <p:cNvSpPr/>
          <p:nvPr userDrawn="1"/>
        </p:nvSpPr>
        <p:spPr>
          <a:xfrm>
            <a:off x="2707480" y="3443288"/>
            <a:ext cx="3729038" cy="1543050"/>
          </a:xfrm>
          <a:prstGeom prst="rect">
            <a:avLst/>
          </a:prstGeom>
          <a:solidFill>
            <a:schemeClr val="dk1">
              <a:alpha val="9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tr-TR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CF55F22A-77E1-4B30-9DBE-025806082A8C}"/>
              </a:ext>
            </a:extLst>
          </p:cNvPr>
          <p:cNvGrpSpPr/>
          <p:nvPr userDrawn="1"/>
        </p:nvGrpSpPr>
        <p:grpSpPr>
          <a:xfrm>
            <a:off x="2877489" y="3582504"/>
            <a:ext cx="3673820" cy="1274540"/>
            <a:chOff x="4416878" y="4674619"/>
            <a:chExt cx="4898427" cy="169938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DE77F748-B5FF-4E23-AD88-3CCE7C20C4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6878" y="5256251"/>
              <a:ext cx="536122" cy="536122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A9BA5654-B7B9-4F51-AB9D-1B656DEEBB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6878" y="4674619"/>
              <a:ext cx="536122" cy="536122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63CCD797-7E3E-4025-83BC-49B53F21A0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6878" y="5837883"/>
              <a:ext cx="536122" cy="536122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567640A0-EBC7-4884-B91D-03818FF4D1CC}"/>
                </a:ext>
              </a:extLst>
            </p:cNvPr>
            <p:cNvSpPr/>
            <p:nvPr userDrawn="1"/>
          </p:nvSpPr>
          <p:spPr>
            <a:xfrm>
              <a:off x="4952999" y="4711583"/>
              <a:ext cx="4147718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800" b="1" dirty="0">
                  <a:solidFill>
                    <a:schemeClr val="bg1"/>
                  </a:solidFill>
                  <a:effectLst>
                    <a:outerShdw blurRad="76200" dist="25400" dir="2700000" algn="tl" rotWithShape="0">
                      <a:prstClr val="black">
                        <a:alpha val="80000"/>
                      </a:prstClr>
                    </a:outerShdw>
                  </a:effectLst>
                </a:rPr>
                <a:t>facebook.com/</a:t>
              </a:r>
              <a:r>
                <a:rPr lang="en-US" sz="1800" b="1" dirty="0" err="1">
                  <a:solidFill>
                    <a:schemeClr val="bg1"/>
                  </a:solidFill>
                  <a:effectLst>
                    <a:outerShdw blurRad="76200" dist="25400" dir="2700000" algn="tl" rotWithShape="0">
                      <a:prstClr val="black">
                        <a:alpha val="80000"/>
                      </a:prstClr>
                    </a:outerShdw>
                  </a:effectLst>
                </a:rPr>
                <a:t>EntesElektronik</a:t>
              </a:r>
              <a:endParaRPr lang="en-US" sz="1800" b="1" dirty="0">
                <a:solidFill>
                  <a:schemeClr val="bg1"/>
                </a:solidFill>
                <a:effectLst>
                  <a:outerShdw blurRad="76200" dist="25400" dir="2700000" algn="tl" rotWithShape="0">
                    <a:prstClr val="black">
                      <a:alpha val="80000"/>
                    </a:prstClr>
                  </a:outerShdw>
                </a:effectLst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182A1AA6-24FA-4715-BB63-80DCC4E3CBAF}"/>
                </a:ext>
              </a:extLst>
            </p:cNvPr>
            <p:cNvSpPr/>
            <p:nvPr userDrawn="1"/>
          </p:nvSpPr>
          <p:spPr>
            <a:xfrm>
              <a:off x="4952999" y="5295371"/>
              <a:ext cx="4040338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r-TR" sz="1800" b="1" dirty="0">
                  <a:solidFill>
                    <a:schemeClr val="bg1"/>
                  </a:solidFill>
                  <a:effectLst>
                    <a:outerShdw blurRad="76200" dist="25400" dir="2700000" algn="tl" rotWithShape="0">
                      <a:prstClr val="black">
                        <a:alpha val="80000"/>
                      </a:prstClr>
                    </a:outerShdw>
                  </a:effectLst>
                </a:rPr>
                <a:t>youtube</a:t>
              </a:r>
              <a:r>
                <a:rPr lang="en-US" sz="1800" b="1" dirty="0">
                  <a:solidFill>
                    <a:schemeClr val="bg1"/>
                  </a:solidFill>
                  <a:effectLst>
                    <a:outerShdw blurRad="76200" dist="25400" dir="2700000" algn="tl" rotWithShape="0">
                      <a:prstClr val="black">
                        <a:alpha val="80000"/>
                      </a:prstClr>
                    </a:outerShdw>
                  </a:effectLst>
                </a:rPr>
                <a:t>.com/</a:t>
              </a:r>
              <a:r>
                <a:rPr lang="en-US" sz="1800" b="1" dirty="0" err="1">
                  <a:solidFill>
                    <a:schemeClr val="bg1"/>
                  </a:solidFill>
                  <a:effectLst>
                    <a:outerShdw blurRad="76200" dist="25400" dir="2700000" algn="tl" rotWithShape="0">
                      <a:prstClr val="black">
                        <a:alpha val="80000"/>
                      </a:prstClr>
                    </a:outerShdw>
                  </a:effectLst>
                </a:rPr>
                <a:t>EntesElektronik</a:t>
              </a:r>
              <a:endParaRPr lang="en-US" sz="1800" b="1" dirty="0">
                <a:solidFill>
                  <a:schemeClr val="bg1"/>
                </a:solidFill>
                <a:effectLst>
                  <a:outerShdw blurRad="76200" dist="25400" dir="2700000" algn="tl" rotWithShape="0">
                    <a:prstClr val="black">
                      <a:alpha val="80000"/>
                    </a:prstClr>
                  </a:outerShdw>
                </a:effectLst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939AE299-5639-4FDC-B305-787B1FF7FF5A}"/>
                </a:ext>
              </a:extLst>
            </p:cNvPr>
            <p:cNvSpPr/>
            <p:nvPr userDrawn="1"/>
          </p:nvSpPr>
          <p:spPr>
            <a:xfrm>
              <a:off x="4952999" y="5873025"/>
              <a:ext cx="4362306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r-TR" sz="1800" b="1" dirty="0">
                  <a:solidFill>
                    <a:schemeClr val="bg1"/>
                  </a:solidFill>
                  <a:effectLst>
                    <a:outerShdw blurRad="76200" dist="25400" dir="2700000" algn="tl" rotWithShape="0">
                      <a:prstClr val="black">
                        <a:alpha val="80000"/>
                      </a:prstClr>
                    </a:outerShdw>
                  </a:effectLst>
                </a:rPr>
                <a:t>linkedin</a:t>
              </a:r>
              <a:r>
                <a:rPr lang="en-US" sz="1800" b="1" dirty="0">
                  <a:solidFill>
                    <a:schemeClr val="bg1"/>
                  </a:solidFill>
                  <a:effectLst>
                    <a:outerShdw blurRad="76200" dist="25400" dir="2700000" algn="tl" rotWithShape="0">
                      <a:prstClr val="black">
                        <a:alpha val="80000"/>
                      </a:prstClr>
                    </a:outerShdw>
                  </a:effectLst>
                </a:rPr>
                <a:t>.com/</a:t>
              </a:r>
              <a:r>
                <a:rPr lang="tr-TR" sz="1800" b="1" dirty="0">
                  <a:solidFill>
                    <a:schemeClr val="bg1"/>
                  </a:solidFill>
                  <a:effectLst>
                    <a:outerShdw blurRad="76200" dist="25400" dir="2700000" algn="tl" rotWithShape="0">
                      <a:prstClr val="black">
                        <a:alpha val="80000"/>
                      </a:prstClr>
                    </a:outerShdw>
                  </a:effectLst>
                </a:rPr>
                <a:t>in/</a:t>
              </a:r>
              <a:r>
                <a:rPr lang="en-US" sz="1800" b="1" dirty="0" err="1">
                  <a:solidFill>
                    <a:schemeClr val="bg1"/>
                  </a:solidFill>
                  <a:effectLst>
                    <a:outerShdw blurRad="76200" dist="25400" dir="2700000" algn="tl" rotWithShape="0">
                      <a:prstClr val="black">
                        <a:alpha val="80000"/>
                      </a:prstClr>
                    </a:outerShdw>
                  </a:effectLst>
                </a:rPr>
                <a:t>EntesElektronik</a:t>
              </a:r>
              <a:endParaRPr lang="en-US" sz="1800" b="1" dirty="0">
                <a:solidFill>
                  <a:schemeClr val="bg1"/>
                </a:solidFill>
                <a:effectLst>
                  <a:outerShdw blurRad="76200" dist="25400" dir="2700000" algn="tl" rotWithShape="0">
                    <a:prstClr val="black">
                      <a:alpha val="80000"/>
                    </a:prst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666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- İçeri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err="1" smtClean="0"/>
              <a:t>Arkaplana</a:t>
            </a:r>
            <a:r>
              <a:rPr lang="en-US" dirty="0" smtClean="0"/>
              <a:t> 1920x1080 </a:t>
            </a:r>
            <a:r>
              <a:rPr lang="en-US" dirty="0" err="1" smtClean="0"/>
              <a:t>çözünürlüğünde</a:t>
            </a:r>
            <a:r>
              <a:rPr lang="en-US" dirty="0" smtClean="0"/>
              <a:t>, </a:t>
            </a:r>
            <a:r>
              <a:rPr lang="en-US" dirty="0" err="1" smtClean="0"/>
              <a:t>konuyla</a:t>
            </a:r>
            <a:r>
              <a:rPr lang="en-US" dirty="0" smtClean="0"/>
              <a:t> </a:t>
            </a:r>
            <a:r>
              <a:rPr lang="en-US" dirty="0" err="1" smtClean="0"/>
              <a:t>ilgili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resim</a:t>
            </a:r>
            <a:r>
              <a:rPr lang="en-US" dirty="0" smtClean="0"/>
              <a:t> </a:t>
            </a:r>
            <a:r>
              <a:rPr lang="en-US" dirty="0" err="1" smtClean="0"/>
              <a:t>yükleyin</a:t>
            </a:r>
            <a:r>
              <a:rPr lang="en-US" dirty="0" smtClean="0"/>
              <a:t> -- (</a:t>
            </a:r>
            <a:r>
              <a:rPr lang="en-US" dirty="0" err="1" smtClean="0"/>
              <a:t>Resim</a:t>
            </a:r>
            <a:r>
              <a:rPr lang="en-US" dirty="0" smtClean="0"/>
              <a:t> </a:t>
            </a:r>
            <a:r>
              <a:rPr lang="en-US" dirty="0" err="1" smtClean="0"/>
              <a:t>yüklemek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ekranın</a:t>
            </a:r>
            <a:r>
              <a:rPr lang="en-US" dirty="0" smtClean="0"/>
              <a:t> </a:t>
            </a:r>
            <a:r>
              <a:rPr lang="en-US" dirty="0" err="1" smtClean="0"/>
              <a:t>ortasında</a:t>
            </a:r>
            <a:r>
              <a:rPr lang="en-US" dirty="0" smtClean="0"/>
              <a:t> </a:t>
            </a:r>
            <a:r>
              <a:rPr lang="en-US" dirty="0" err="1" smtClean="0"/>
              <a:t>yer</a:t>
            </a:r>
            <a:r>
              <a:rPr lang="en-US" dirty="0" smtClean="0"/>
              <a:t> </a:t>
            </a:r>
            <a:r>
              <a:rPr lang="en-US" dirty="0" err="1" smtClean="0"/>
              <a:t>alan</a:t>
            </a:r>
            <a:r>
              <a:rPr lang="en-US" dirty="0" smtClean="0"/>
              <a:t> </a:t>
            </a:r>
            <a:r>
              <a:rPr lang="en-US" dirty="0" err="1" smtClean="0"/>
              <a:t>ikona</a:t>
            </a:r>
            <a:r>
              <a:rPr lang="en-US" dirty="0" smtClean="0"/>
              <a:t> </a:t>
            </a:r>
            <a:r>
              <a:rPr lang="en-US" dirty="0" err="1" smtClean="0"/>
              <a:t>tıklayın</a:t>
            </a:r>
            <a:r>
              <a:rPr lang="en-US" dirty="0" smtClean="0"/>
              <a:t>) -- </a:t>
            </a:r>
            <a:r>
              <a:rPr lang="en-US" dirty="0" err="1" smtClean="0"/>
              <a:t>Uyarı</a:t>
            </a:r>
            <a:r>
              <a:rPr lang="en-US" dirty="0" smtClean="0"/>
              <a:t>: </a:t>
            </a:r>
            <a:r>
              <a:rPr lang="en-US" dirty="0" err="1" smtClean="0"/>
              <a:t>Resim</a:t>
            </a:r>
            <a:r>
              <a:rPr lang="en-US" dirty="0" smtClean="0"/>
              <a:t> </a:t>
            </a:r>
            <a:r>
              <a:rPr lang="en-US" dirty="0" err="1" smtClean="0"/>
              <a:t>yükleme</a:t>
            </a:r>
            <a:r>
              <a:rPr lang="en-US" dirty="0" smtClean="0"/>
              <a:t> </a:t>
            </a:r>
            <a:r>
              <a:rPr lang="en-US" dirty="0" err="1" smtClean="0"/>
              <a:t>kuralları</a:t>
            </a:r>
            <a:r>
              <a:rPr lang="en-US" dirty="0" smtClean="0"/>
              <a:t> </a:t>
            </a:r>
            <a:r>
              <a:rPr lang="en-US" dirty="0" err="1" smtClean="0"/>
              <a:t>slaydına</a:t>
            </a:r>
            <a:r>
              <a:rPr lang="en-US" dirty="0" smtClean="0"/>
              <a:t> </a:t>
            </a:r>
            <a:r>
              <a:rPr lang="en-US" dirty="0" err="1" smtClean="0"/>
              <a:t>bakın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619875" y="4419600"/>
            <a:ext cx="2419350" cy="409575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solidFill>
              <a:schemeClr val="accent2"/>
            </a:solidFill>
          </a:ln>
        </p:spPr>
        <p:txBody>
          <a:bodyPr lIns="68580" tIns="34290" rIns="68580" bIns="34290" anchor="ctr"/>
          <a:lstStyle>
            <a:lvl1pPr algn="r">
              <a:defRPr sz="2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Slayt</a:t>
            </a:r>
            <a:r>
              <a:rPr lang="en-US" dirty="0" smtClean="0"/>
              <a:t> </a:t>
            </a:r>
            <a:r>
              <a:rPr lang="en-US" dirty="0" err="1" smtClean="0"/>
              <a:t>Başlığı</a:t>
            </a:r>
            <a:r>
              <a:rPr lang="en-US" dirty="0" smtClean="0"/>
              <a:t> </a:t>
            </a:r>
            <a:r>
              <a:rPr lang="en-US" dirty="0" err="1" smtClean="0"/>
              <a:t>Giriniz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52400" y="409575"/>
            <a:ext cx="8782050" cy="1809750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solidFill>
              <a:schemeClr val="tx2">
                <a:lumMod val="95000"/>
                <a:lumOff val="5000"/>
              </a:schemeClr>
            </a:solidFill>
          </a:ln>
        </p:spPr>
        <p:txBody>
          <a:bodyPr lIns="68580" tIns="34290" rIns="68580" bIns="34290"/>
          <a:lstStyle>
            <a:lvl1pPr marL="203597" indent="-203597">
              <a:buFontTx/>
              <a:buBlip>
                <a:blip r:embed="rId3"/>
              </a:buBlip>
              <a:defRPr sz="2100" baseline="0">
                <a:solidFill>
                  <a:schemeClr val="bg1"/>
                </a:solidFill>
              </a:defRPr>
            </a:lvl1pPr>
            <a:lvl2pPr marL="288036" indent="-137160">
              <a:buFontTx/>
              <a:buBlip>
                <a:blip r:embed="rId3"/>
              </a:buBlip>
              <a:defRPr sz="1800" b="0" baseline="0">
                <a:solidFill>
                  <a:schemeClr val="bg1"/>
                </a:solidFill>
                <a:latin typeface="+mn-lt"/>
              </a:defRPr>
            </a:lvl2pPr>
            <a:lvl3pPr marL="288036" marR="0" indent="0" algn="l" defTabSz="685800" rtl="0" eaLnBrk="1" fontAlgn="auto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Tx/>
              <a:buFontTx/>
              <a:buNone/>
              <a:tabLst/>
              <a:defRPr sz="1500" i="1" baseline="0">
                <a:solidFill>
                  <a:schemeClr val="bg1"/>
                </a:solidFill>
              </a:defRPr>
            </a:lvl3pPr>
            <a:lvl4pPr marL="562356" indent="-137160">
              <a:buFontTx/>
              <a:buBlip>
                <a:blip r:embed="rId3"/>
              </a:buBlip>
              <a:defRPr sz="1200" i="1">
                <a:solidFill>
                  <a:schemeClr val="bg1"/>
                </a:solidFill>
              </a:defRPr>
            </a:lvl4pPr>
            <a:lvl5pPr marL="699516" indent="-137160">
              <a:buFontTx/>
              <a:buBlip>
                <a:blip r:embed="rId3"/>
              </a:buBlip>
              <a:defRPr sz="11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Metin </a:t>
            </a:r>
            <a:r>
              <a:rPr lang="en-US" dirty="0" err="1" smtClean="0"/>
              <a:t>girmek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yazmaya</a:t>
            </a:r>
            <a:r>
              <a:rPr lang="en-US" dirty="0" smtClean="0"/>
              <a:t> </a:t>
            </a:r>
            <a:r>
              <a:rPr lang="en-US" dirty="0" err="1" smtClean="0"/>
              <a:t>başlayın</a:t>
            </a:r>
            <a:endParaRPr lang="en-US" dirty="0" smtClean="0"/>
          </a:p>
          <a:p>
            <a:pPr lvl="1"/>
            <a:r>
              <a:rPr lang="en-US" dirty="0" err="1" smtClean="0"/>
              <a:t>İkinci</a:t>
            </a:r>
            <a:r>
              <a:rPr lang="en-US" dirty="0" smtClean="0"/>
              <a:t> </a:t>
            </a:r>
            <a:r>
              <a:rPr lang="en-US" dirty="0" err="1" smtClean="0"/>
              <a:t>seviye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endParaRPr lang="en-US" dirty="0" smtClean="0"/>
          </a:p>
          <a:p>
            <a:pPr marL="425196" marR="0" lvl="2" indent="-137160" algn="l" defTabSz="685800" rtl="0" eaLnBrk="1" fontAlgn="auto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lang="en-US" dirty="0" err="1" smtClean="0"/>
              <a:t>Üçüncü</a:t>
            </a:r>
            <a:r>
              <a:rPr lang="en-US" dirty="0" smtClean="0"/>
              <a:t> </a:t>
            </a:r>
            <a:r>
              <a:rPr lang="en-US" dirty="0" err="1" smtClean="0"/>
              <a:t>seviye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endParaRPr lang="en-US" dirty="0" smtClean="0"/>
          </a:p>
          <a:p>
            <a:pPr lvl="3"/>
            <a:r>
              <a:rPr lang="en-US" dirty="0" err="1" smtClean="0"/>
              <a:t>Dördüncü</a:t>
            </a:r>
            <a:r>
              <a:rPr lang="en-US" dirty="0" smtClean="0"/>
              <a:t> </a:t>
            </a:r>
            <a:r>
              <a:rPr lang="en-US" dirty="0" err="1" smtClean="0"/>
              <a:t>seviye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endParaRPr lang="en-US" dirty="0" smtClean="0"/>
          </a:p>
          <a:p>
            <a:pPr lvl="4"/>
            <a:r>
              <a:rPr lang="en-US" dirty="0" err="1" smtClean="0"/>
              <a:t>Beşinci</a:t>
            </a:r>
            <a:r>
              <a:rPr lang="en-US" dirty="0" smtClean="0"/>
              <a:t> </a:t>
            </a:r>
            <a:r>
              <a:rPr lang="en-US" dirty="0" err="1" smtClean="0"/>
              <a:t>seviye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137798" y="4889898"/>
            <a:ext cx="1901428" cy="177403"/>
          </a:xfrm>
          <a:prstGeom prst="rect">
            <a:avLst/>
          </a:prstGeom>
          <a:solidFill>
            <a:schemeClr val="accent4"/>
          </a:solidFill>
        </p:spPr>
        <p:txBody>
          <a:bodyPr lIns="68580" tIns="34290" rIns="68580" bIns="34290"/>
          <a:lstStyle>
            <a:lvl1pPr marL="0" indent="0" algn="ctr">
              <a:buNone/>
              <a:defRPr sz="1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Takip</a:t>
            </a:r>
            <a:r>
              <a:rPr lang="en-US" dirty="0" smtClean="0"/>
              <a:t> </a:t>
            </a:r>
            <a:r>
              <a:rPr lang="en-US" dirty="0" err="1" smtClean="0"/>
              <a:t>kutucuklarını</a:t>
            </a:r>
            <a:r>
              <a:rPr lang="en-US" dirty="0" smtClean="0"/>
              <a:t> </a:t>
            </a:r>
            <a:r>
              <a:rPr lang="en-US" dirty="0" err="1" smtClean="0"/>
              <a:t>unutmayın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C0CBDD89-FD19-4AB2-826B-FF625EB06482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404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bldLvl="5" animBg="1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- İçeri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err="1" smtClean="0"/>
              <a:t>Arkaplana</a:t>
            </a:r>
            <a:r>
              <a:rPr lang="en-US" dirty="0" smtClean="0"/>
              <a:t> 1920x1080 </a:t>
            </a:r>
            <a:r>
              <a:rPr lang="en-US" dirty="0" err="1" smtClean="0"/>
              <a:t>çözünürlüğünde</a:t>
            </a:r>
            <a:r>
              <a:rPr lang="en-US" dirty="0" smtClean="0"/>
              <a:t>, </a:t>
            </a:r>
            <a:r>
              <a:rPr lang="en-US" dirty="0" err="1" smtClean="0"/>
              <a:t>konuyla</a:t>
            </a:r>
            <a:r>
              <a:rPr lang="en-US" dirty="0" smtClean="0"/>
              <a:t> </a:t>
            </a:r>
            <a:r>
              <a:rPr lang="en-US" dirty="0" err="1" smtClean="0"/>
              <a:t>ilgili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resim</a:t>
            </a:r>
            <a:r>
              <a:rPr lang="en-US" dirty="0" smtClean="0"/>
              <a:t> </a:t>
            </a:r>
            <a:r>
              <a:rPr lang="en-US" dirty="0" err="1" smtClean="0"/>
              <a:t>yükleyin</a:t>
            </a:r>
            <a:r>
              <a:rPr lang="en-US" dirty="0" smtClean="0"/>
              <a:t> -- (</a:t>
            </a:r>
            <a:r>
              <a:rPr lang="en-US" dirty="0" err="1" smtClean="0"/>
              <a:t>Resim</a:t>
            </a:r>
            <a:r>
              <a:rPr lang="en-US" dirty="0" smtClean="0"/>
              <a:t> </a:t>
            </a:r>
            <a:r>
              <a:rPr lang="en-US" dirty="0" err="1" smtClean="0"/>
              <a:t>yüklemek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ekranın</a:t>
            </a:r>
            <a:r>
              <a:rPr lang="en-US" dirty="0" smtClean="0"/>
              <a:t> </a:t>
            </a:r>
            <a:r>
              <a:rPr lang="en-US" dirty="0" err="1" smtClean="0"/>
              <a:t>ortasında</a:t>
            </a:r>
            <a:r>
              <a:rPr lang="en-US" dirty="0" smtClean="0"/>
              <a:t> </a:t>
            </a:r>
            <a:r>
              <a:rPr lang="en-US" dirty="0" err="1" smtClean="0"/>
              <a:t>yer</a:t>
            </a:r>
            <a:r>
              <a:rPr lang="en-US" dirty="0" smtClean="0"/>
              <a:t> </a:t>
            </a:r>
            <a:r>
              <a:rPr lang="en-US" dirty="0" err="1" smtClean="0"/>
              <a:t>alan</a:t>
            </a:r>
            <a:r>
              <a:rPr lang="en-US" dirty="0" smtClean="0"/>
              <a:t> </a:t>
            </a:r>
            <a:r>
              <a:rPr lang="en-US" dirty="0" err="1" smtClean="0"/>
              <a:t>ikona</a:t>
            </a:r>
            <a:r>
              <a:rPr lang="en-US" dirty="0" smtClean="0"/>
              <a:t> </a:t>
            </a:r>
            <a:r>
              <a:rPr lang="en-US" dirty="0" err="1" smtClean="0"/>
              <a:t>tıklayın</a:t>
            </a:r>
            <a:r>
              <a:rPr lang="en-US" dirty="0" smtClean="0"/>
              <a:t>) -- </a:t>
            </a:r>
            <a:r>
              <a:rPr lang="en-US" dirty="0" err="1" smtClean="0"/>
              <a:t>Uyarı</a:t>
            </a:r>
            <a:r>
              <a:rPr lang="en-US" dirty="0" smtClean="0"/>
              <a:t>: </a:t>
            </a:r>
            <a:r>
              <a:rPr lang="en-US" dirty="0" err="1" smtClean="0"/>
              <a:t>Resim</a:t>
            </a:r>
            <a:r>
              <a:rPr lang="en-US" dirty="0" smtClean="0"/>
              <a:t> </a:t>
            </a:r>
            <a:r>
              <a:rPr lang="en-US" dirty="0" err="1" smtClean="0"/>
              <a:t>yükleme</a:t>
            </a:r>
            <a:r>
              <a:rPr lang="en-US" dirty="0" smtClean="0"/>
              <a:t> </a:t>
            </a:r>
            <a:r>
              <a:rPr lang="en-US" dirty="0" err="1" smtClean="0"/>
              <a:t>kuralları</a:t>
            </a:r>
            <a:r>
              <a:rPr lang="en-US" dirty="0" smtClean="0"/>
              <a:t> </a:t>
            </a:r>
            <a:r>
              <a:rPr lang="en-US" dirty="0" err="1" smtClean="0"/>
              <a:t>slaydına</a:t>
            </a:r>
            <a:r>
              <a:rPr lang="en-US" dirty="0" smtClean="0"/>
              <a:t> </a:t>
            </a:r>
            <a:r>
              <a:rPr lang="en-US" dirty="0" err="1" smtClean="0"/>
              <a:t>bakın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619875" y="4419600"/>
            <a:ext cx="2419350" cy="409575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solidFill>
              <a:schemeClr val="accent2"/>
            </a:solidFill>
          </a:ln>
        </p:spPr>
        <p:txBody>
          <a:bodyPr lIns="68580" tIns="34290" rIns="68580" bIns="34290" anchor="ctr"/>
          <a:lstStyle>
            <a:lvl1pPr algn="r">
              <a:defRPr sz="2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Slayt</a:t>
            </a:r>
            <a:r>
              <a:rPr lang="en-US" dirty="0" smtClean="0"/>
              <a:t> </a:t>
            </a:r>
            <a:r>
              <a:rPr lang="en-US" dirty="0" err="1" smtClean="0"/>
              <a:t>Başlığı</a:t>
            </a:r>
            <a:r>
              <a:rPr lang="en-US" dirty="0" smtClean="0"/>
              <a:t> </a:t>
            </a:r>
            <a:r>
              <a:rPr lang="en-US" dirty="0" err="1" smtClean="0"/>
              <a:t>Giriniz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52400" y="409575"/>
            <a:ext cx="8782050" cy="1809750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solidFill>
              <a:schemeClr val="tx2">
                <a:lumMod val="95000"/>
                <a:lumOff val="5000"/>
              </a:schemeClr>
            </a:solidFill>
          </a:ln>
        </p:spPr>
        <p:txBody>
          <a:bodyPr lIns="68580" tIns="34290" rIns="68580" bIns="34290"/>
          <a:lstStyle>
            <a:lvl1pPr marL="203597" indent="-203597">
              <a:buFontTx/>
              <a:buBlip>
                <a:blip r:embed="rId3"/>
              </a:buBlip>
              <a:defRPr sz="2100" baseline="0">
                <a:solidFill>
                  <a:schemeClr val="bg1"/>
                </a:solidFill>
              </a:defRPr>
            </a:lvl1pPr>
            <a:lvl2pPr marL="288036" indent="-137160">
              <a:buFontTx/>
              <a:buBlip>
                <a:blip r:embed="rId3"/>
              </a:buBlip>
              <a:defRPr sz="1800" b="0" baseline="0">
                <a:solidFill>
                  <a:schemeClr val="bg1"/>
                </a:solidFill>
                <a:latin typeface="+mn-lt"/>
              </a:defRPr>
            </a:lvl2pPr>
            <a:lvl3pPr marL="288036" marR="0" indent="0" algn="l" defTabSz="685800" rtl="0" eaLnBrk="1" fontAlgn="auto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Tx/>
              <a:buFontTx/>
              <a:buNone/>
              <a:tabLst/>
              <a:defRPr sz="1500" i="1" baseline="0">
                <a:solidFill>
                  <a:schemeClr val="bg1"/>
                </a:solidFill>
              </a:defRPr>
            </a:lvl3pPr>
            <a:lvl4pPr marL="562356" indent="-137160">
              <a:buFontTx/>
              <a:buBlip>
                <a:blip r:embed="rId3"/>
              </a:buBlip>
              <a:defRPr sz="1200" i="1">
                <a:solidFill>
                  <a:schemeClr val="bg1"/>
                </a:solidFill>
              </a:defRPr>
            </a:lvl4pPr>
            <a:lvl5pPr marL="699516" indent="-137160">
              <a:buFontTx/>
              <a:buBlip>
                <a:blip r:embed="rId3"/>
              </a:buBlip>
              <a:defRPr sz="11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Metin </a:t>
            </a:r>
            <a:r>
              <a:rPr lang="en-US" dirty="0" err="1" smtClean="0"/>
              <a:t>girmek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yazmaya</a:t>
            </a:r>
            <a:r>
              <a:rPr lang="en-US" dirty="0" smtClean="0"/>
              <a:t> </a:t>
            </a:r>
            <a:r>
              <a:rPr lang="en-US" dirty="0" err="1" smtClean="0"/>
              <a:t>başlayın</a:t>
            </a:r>
            <a:endParaRPr lang="en-US" dirty="0" smtClean="0"/>
          </a:p>
          <a:p>
            <a:pPr lvl="1"/>
            <a:r>
              <a:rPr lang="en-US" dirty="0" err="1" smtClean="0"/>
              <a:t>İkinci</a:t>
            </a:r>
            <a:r>
              <a:rPr lang="en-US" dirty="0" smtClean="0"/>
              <a:t> </a:t>
            </a:r>
            <a:r>
              <a:rPr lang="en-US" dirty="0" err="1" smtClean="0"/>
              <a:t>seviye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endParaRPr lang="en-US" dirty="0" smtClean="0"/>
          </a:p>
          <a:p>
            <a:pPr marL="425196" marR="0" lvl="2" indent="-137160" algn="l" defTabSz="685800" rtl="0" eaLnBrk="1" fontAlgn="auto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lang="en-US" dirty="0" err="1" smtClean="0"/>
              <a:t>Üçüncü</a:t>
            </a:r>
            <a:r>
              <a:rPr lang="en-US" dirty="0" smtClean="0"/>
              <a:t> </a:t>
            </a:r>
            <a:r>
              <a:rPr lang="en-US" dirty="0" err="1" smtClean="0"/>
              <a:t>seviye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endParaRPr lang="en-US" dirty="0" smtClean="0"/>
          </a:p>
          <a:p>
            <a:pPr lvl="3"/>
            <a:r>
              <a:rPr lang="en-US" dirty="0" err="1" smtClean="0"/>
              <a:t>Dördüncü</a:t>
            </a:r>
            <a:r>
              <a:rPr lang="en-US" dirty="0" smtClean="0"/>
              <a:t> </a:t>
            </a:r>
            <a:r>
              <a:rPr lang="en-US" dirty="0" err="1" smtClean="0"/>
              <a:t>seviye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endParaRPr lang="en-US" dirty="0" smtClean="0"/>
          </a:p>
          <a:p>
            <a:pPr lvl="4"/>
            <a:r>
              <a:rPr lang="en-US" dirty="0" err="1" smtClean="0"/>
              <a:t>Beşinci</a:t>
            </a:r>
            <a:r>
              <a:rPr lang="en-US" dirty="0" smtClean="0"/>
              <a:t> </a:t>
            </a:r>
            <a:r>
              <a:rPr lang="en-US" dirty="0" err="1" smtClean="0"/>
              <a:t>seviye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137798" y="4889898"/>
            <a:ext cx="1901428" cy="177403"/>
          </a:xfrm>
          <a:prstGeom prst="rect">
            <a:avLst/>
          </a:prstGeom>
          <a:solidFill>
            <a:schemeClr val="accent4"/>
          </a:solidFill>
        </p:spPr>
        <p:txBody>
          <a:bodyPr lIns="68580" tIns="34290" rIns="68580" bIns="34290"/>
          <a:lstStyle>
            <a:lvl1pPr marL="0" indent="0" algn="ctr">
              <a:buNone/>
              <a:defRPr sz="1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Takip</a:t>
            </a:r>
            <a:r>
              <a:rPr lang="en-US" dirty="0" smtClean="0"/>
              <a:t> </a:t>
            </a:r>
            <a:r>
              <a:rPr lang="en-US" dirty="0" err="1" smtClean="0"/>
              <a:t>kutucuklarını</a:t>
            </a:r>
            <a:r>
              <a:rPr lang="en-US" dirty="0" smtClean="0"/>
              <a:t> </a:t>
            </a:r>
            <a:r>
              <a:rPr lang="en-US" dirty="0" err="1" smtClean="0"/>
              <a:t>unutmayın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C0CBDD89-FD19-4AB2-826B-FF625EB06482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0196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bldLvl="5" animBg="1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- İçeri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39737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err="1" smtClean="0"/>
              <a:t>Arkaplana</a:t>
            </a:r>
            <a:r>
              <a:rPr lang="en-US" dirty="0" smtClean="0"/>
              <a:t> 1920x1080 </a:t>
            </a:r>
            <a:r>
              <a:rPr lang="en-US" dirty="0" err="1" smtClean="0"/>
              <a:t>çözünürlüğünde</a:t>
            </a:r>
            <a:r>
              <a:rPr lang="en-US" dirty="0" smtClean="0"/>
              <a:t>, </a:t>
            </a:r>
            <a:r>
              <a:rPr lang="en-US" dirty="0" err="1" smtClean="0"/>
              <a:t>konuyla</a:t>
            </a:r>
            <a:r>
              <a:rPr lang="en-US" dirty="0" smtClean="0"/>
              <a:t> </a:t>
            </a:r>
            <a:r>
              <a:rPr lang="en-US" dirty="0" err="1" smtClean="0"/>
              <a:t>ilgili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resim</a:t>
            </a:r>
            <a:r>
              <a:rPr lang="en-US" dirty="0" smtClean="0"/>
              <a:t> </a:t>
            </a:r>
            <a:r>
              <a:rPr lang="en-US" dirty="0" err="1" smtClean="0"/>
              <a:t>yükleyin</a:t>
            </a:r>
            <a:r>
              <a:rPr lang="en-US" dirty="0" smtClean="0"/>
              <a:t> -- (</a:t>
            </a:r>
            <a:r>
              <a:rPr lang="en-US" dirty="0" err="1" smtClean="0"/>
              <a:t>Resim</a:t>
            </a:r>
            <a:r>
              <a:rPr lang="en-US" dirty="0" smtClean="0"/>
              <a:t> </a:t>
            </a:r>
            <a:r>
              <a:rPr lang="en-US" dirty="0" err="1" smtClean="0"/>
              <a:t>yüklemek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ekranın</a:t>
            </a:r>
            <a:r>
              <a:rPr lang="en-US" dirty="0" smtClean="0"/>
              <a:t> </a:t>
            </a:r>
            <a:r>
              <a:rPr lang="en-US" dirty="0" err="1" smtClean="0"/>
              <a:t>ortasında</a:t>
            </a:r>
            <a:r>
              <a:rPr lang="en-US" dirty="0" smtClean="0"/>
              <a:t> </a:t>
            </a:r>
            <a:r>
              <a:rPr lang="en-US" dirty="0" err="1" smtClean="0"/>
              <a:t>yer</a:t>
            </a:r>
            <a:r>
              <a:rPr lang="en-US" dirty="0" smtClean="0"/>
              <a:t> </a:t>
            </a:r>
            <a:r>
              <a:rPr lang="en-US" dirty="0" err="1" smtClean="0"/>
              <a:t>alan</a:t>
            </a:r>
            <a:r>
              <a:rPr lang="en-US" dirty="0" smtClean="0"/>
              <a:t> </a:t>
            </a:r>
            <a:r>
              <a:rPr lang="en-US" dirty="0" err="1" smtClean="0"/>
              <a:t>ikona</a:t>
            </a:r>
            <a:r>
              <a:rPr lang="en-US" dirty="0" smtClean="0"/>
              <a:t> </a:t>
            </a:r>
            <a:r>
              <a:rPr lang="en-US" dirty="0" err="1" smtClean="0"/>
              <a:t>tıklayın</a:t>
            </a:r>
            <a:r>
              <a:rPr lang="en-US" dirty="0" smtClean="0"/>
              <a:t>) -- </a:t>
            </a:r>
            <a:r>
              <a:rPr lang="en-US" dirty="0" err="1" smtClean="0"/>
              <a:t>Uyarı</a:t>
            </a:r>
            <a:r>
              <a:rPr lang="en-US" dirty="0" smtClean="0"/>
              <a:t>: </a:t>
            </a:r>
            <a:r>
              <a:rPr lang="en-US" dirty="0" err="1" smtClean="0"/>
              <a:t>Resim</a:t>
            </a:r>
            <a:r>
              <a:rPr lang="en-US" dirty="0" smtClean="0"/>
              <a:t> </a:t>
            </a:r>
            <a:r>
              <a:rPr lang="en-US" dirty="0" err="1" smtClean="0"/>
              <a:t>yükleme</a:t>
            </a:r>
            <a:r>
              <a:rPr lang="en-US" dirty="0" smtClean="0"/>
              <a:t> </a:t>
            </a:r>
            <a:r>
              <a:rPr lang="en-US" dirty="0" err="1" smtClean="0"/>
              <a:t>kuralları</a:t>
            </a:r>
            <a:r>
              <a:rPr lang="en-US" dirty="0" smtClean="0"/>
              <a:t> </a:t>
            </a:r>
            <a:r>
              <a:rPr lang="en-US" dirty="0" err="1" smtClean="0"/>
              <a:t>slaydına</a:t>
            </a:r>
            <a:r>
              <a:rPr lang="en-US" dirty="0" smtClean="0"/>
              <a:t> </a:t>
            </a:r>
            <a:r>
              <a:rPr lang="en-US" dirty="0" err="1" smtClean="0"/>
              <a:t>bakın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619875" y="4419600"/>
            <a:ext cx="2419350" cy="409575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solidFill>
              <a:schemeClr val="accent2"/>
            </a:solidFill>
          </a:ln>
        </p:spPr>
        <p:txBody>
          <a:bodyPr lIns="68580" tIns="34290" rIns="68580" bIns="34290" anchor="ctr"/>
          <a:lstStyle>
            <a:lvl1pPr algn="r">
              <a:defRPr sz="2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Slayt</a:t>
            </a:r>
            <a:r>
              <a:rPr lang="en-US" dirty="0" smtClean="0"/>
              <a:t> </a:t>
            </a:r>
            <a:r>
              <a:rPr lang="en-US" dirty="0" err="1" smtClean="0"/>
              <a:t>Başlığı</a:t>
            </a:r>
            <a:r>
              <a:rPr lang="en-US" dirty="0" smtClean="0"/>
              <a:t> </a:t>
            </a:r>
            <a:r>
              <a:rPr lang="en-US" dirty="0" err="1" smtClean="0"/>
              <a:t>Giriniz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52400" y="409575"/>
            <a:ext cx="8782050" cy="1809750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solidFill>
              <a:schemeClr val="tx2">
                <a:lumMod val="95000"/>
                <a:lumOff val="5000"/>
              </a:schemeClr>
            </a:solidFill>
          </a:ln>
        </p:spPr>
        <p:txBody>
          <a:bodyPr lIns="68580" tIns="34290" rIns="68580" bIns="34290"/>
          <a:lstStyle>
            <a:lvl1pPr marL="203597" indent="-203597">
              <a:buFontTx/>
              <a:buBlip>
                <a:blip r:embed="rId3"/>
              </a:buBlip>
              <a:defRPr sz="2100" baseline="0">
                <a:solidFill>
                  <a:schemeClr val="bg1"/>
                </a:solidFill>
              </a:defRPr>
            </a:lvl1pPr>
            <a:lvl2pPr marL="288036" indent="-137160">
              <a:buFontTx/>
              <a:buBlip>
                <a:blip r:embed="rId3"/>
              </a:buBlip>
              <a:defRPr sz="1800" b="0" baseline="0">
                <a:solidFill>
                  <a:schemeClr val="bg1"/>
                </a:solidFill>
                <a:latin typeface="+mn-lt"/>
              </a:defRPr>
            </a:lvl2pPr>
            <a:lvl3pPr marL="288036" marR="0" indent="0" algn="l" defTabSz="685800" rtl="0" eaLnBrk="1" fontAlgn="auto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Tx/>
              <a:buFontTx/>
              <a:buNone/>
              <a:tabLst/>
              <a:defRPr sz="1500" i="1" baseline="0">
                <a:solidFill>
                  <a:schemeClr val="bg1"/>
                </a:solidFill>
              </a:defRPr>
            </a:lvl3pPr>
            <a:lvl4pPr marL="562356" indent="-137160">
              <a:buFontTx/>
              <a:buBlip>
                <a:blip r:embed="rId3"/>
              </a:buBlip>
              <a:defRPr sz="1200" i="1">
                <a:solidFill>
                  <a:schemeClr val="bg1"/>
                </a:solidFill>
              </a:defRPr>
            </a:lvl4pPr>
            <a:lvl5pPr marL="699516" indent="-137160">
              <a:buFontTx/>
              <a:buBlip>
                <a:blip r:embed="rId3"/>
              </a:buBlip>
              <a:defRPr sz="11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Metin </a:t>
            </a:r>
            <a:r>
              <a:rPr lang="en-US" dirty="0" err="1" smtClean="0"/>
              <a:t>girmek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yazmaya</a:t>
            </a:r>
            <a:r>
              <a:rPr lang="en-US" dirty="0" smtClean="0"/>
              <a:t> </a:t>
            </a:r>
            <a:r>
              <a:rPr lang="en-US" dirty="0" err="1" smtClean="0"/>
              <a:t>başlayın</a:t>
            </a:r>
            <a:endParaRPr lang="en-US" dirty="0" smtClean="0"/>
          </a:p>
          <a:p>
            <a:pPr lvl="1"/>
            <a:r>
              <a:rPr lang="en-US" dirty="0" err="1" smtClean="0"/>
              <a:t>İkinci</a:t>
            </a:r>
            <a:r>
              <a:rPr lang="en-US" dirty="0" smtClean="0"/>
              <a:t> </a:t>
            </a:r>
            <a:r>
              <a:rPr lang="en-US" dirty="0" err="1" smtClean="0"/>
              <a:t>seviye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endParaRPr lang="en-US" dirty="0" smtClean="0"/>
          </a:p>
          <a:p>
            <a:pPr marL="425196" marR="0" lvl="2" indent="-137160" algn="l" defTabSz="685800" rtl="0" eaLnBrk="1" fontAlgn="auto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lang="en-US" dirty="0" err="1" smtClean="0"/>
              <a:t>Üçüncü</a:t>
            </a:r>
            <a:r>
              <a:rPr lang="en-US" dirty="0" smtClean="0"/>
              <a:t> </a:t>
            </a:r>
            <a:r>
              <a:rPr lang="en-US" dirty="0" err="1" smtClean="0"/>
              <a:t>seviye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endParaRPr lang="en-US" dirty="0" smtClean="0"/>
          </a:p>
          <a:p>
            <a:pPr lvl="3"/>
            <a:r>
              <a:rPr lang="en-US" dirty="0" err="1" smtClean="0"/>
              <a:t>Dördüncü</a:t>
            </a:r>
            <a:r>
              <a:rPr lang="en-US" dirty="0" smtClean="0"/>
              <a:t> </a:t>
            </a:r>
            <a:r>
              <a:rPr lang="en-US" dirty="0" err="1" smtClean="0"/>
              <a:t>seviye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endParaRPr lang="en-US" dirty="0" smtClean="0"/>
          </a:p>
          <a:p>
            <a:pPr lvl="4"/>
            <a:r>
              <a:rPr lang="en-US" dirty="0" err="1" smtClean="0"/>
              <a:t>Beşinci</a:t>
            </a:r>
            <a:r>
              <a:rPr lang="en-US" dirty="0" smtClean="0"/>
              <a:t> </a:t>
            </a:r>
            <a:r>
              <a:rPr lang="en-US" dirty="0" err="1" smtClean="0"/>
              <a:t>seviye</a:t>
            </a:r>
            <a:r>
              <a:rPr lang="en-US" dirty="0" smtClean="0"/>
              <a:t> </a:t>
            </a:r>
            <a:r>
              <a:rPr lang="en-US" dirty="0" err="1" smtClean="0"/>
              <a:t>metin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137798" y="4889898"/>
            <a:ext cx="1901428" cy="177403"/>
          </a:xfrm>
          <a:prstGeom prst="rect">
            <a:avLst/>
          </a:prstGeom>
          <a:solidFill>
            <a:schemeClr val="accent4"/>
          </a:solidFill>
        </p:spPr>
        <p:txBody>
          <a:bodyPr lIns="68580" tIns="34290" rIns="68580" bIns="34290"/>
          <a:lstStyle>
            <a:lvl1pPr marL="0" indent="0" algn="ctr">
              <a:buNone/>
              <a:defRPr sz="1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Takip</a:t>
            </a:r>
            <a:r>
              <a:rPr lang="en-US" dirty="0" smtClean="0"/>
              <a:t> </a:t>
            </a:r>
            <a:r>
              <a:rPr lang="en-US" dirty="0" err="1" smtClean="0"/>
              <a:t>kutucuklarını</a:t>
            </a:r>
            <a:r>
              <a:rPr lang="en-US" dirty="0" smtClean="0"/>
              <a:t> </a:t>
            </a:r>
            <a:r>
              <a:rPr lang="en-US" dirty="0" err="1" smtClean="0"/>
              <a:t>unutmayın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C0CBDD89-FD19-4AB2-826B-FF625EB06482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611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bldLvl="5" animBg="1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etin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Yuvarlatılmış Dikdörtgen"/>
          <p:cNvSpPr/>
          <p:nvPr/>
        </p:nvSpPr>
        <p:spPr>
          <a:xfrm>
            <a:off x="-108520" y="4623978"/>
            <a:ext cx="6912768" cy="34232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5000" tIns="34290" rIns="68580" bIns="34290" anchor="ctr"/>
          <a:lstStyle/>
          <a:p>
            <a:pPr defTabSz="685800">
              <a:defRPr/>
            </a:pPr>
            <a:endParaRPr lang="tr-TR" sz="2400" b="1" dirty="0">
              <a:solidFill>
                <a:prstClr val="black">
                  <a:lumMod val="85000"/>
                  <a:lumOff val="15000"/>
                </a:prstClr>
              </a:solidFill>
              <a:latin typeface="Myriad Web Pro" pitchFamily="34" charset="-94"/>
            </a:endParaRPr>
          </a:p>
        </p:txBody>
      </p:sp>
      <p:grpSp>
        <p:nvGrpSpPr>
          <p:cNvPr id="7" name="23 Grup"/>
          <p:cNvGrpSpPr>
            <a:grpSpLocks/>
          </p:cNvGrpSpPr>
          <p:nvPr userDrawn="1"/>
        </p:nvGrpSpPr>
        <p:grpSpPr bwMode="auto">
          <a:xfrm>
            <a:off x="0" y="107156"/>
            <a:ext cx="9144000" cy="642938"/>
            <a:chOff x="0" y="142852"/>
            <a:chExt cx="9144000" cy="857256"/>
          </a:xfrm>
        </p:grpSpPr>
        <p:sp>
          <p:nvSpPr>
            <p:cNvPr id="8" name="14 Dikdörtgen"/>
            <p:cNvSpPr/>
            <p:nvPr/>
          </p:nvSpPr>
          <p:spPr>
            <a:xfrm>
              <a:off x="0" y="142852"/>
              <a:ext cx="7429520" cy="78581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bg1"/>
              </a:extrusionClr>
              <a:contourClr>
                <a:schemeClr val="bg1">
                  <a:lumMod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rIns="360000" anchor="ctr"/>
            <a:lstStyle/>
            <a:p>
              <a:pPr defTabSz="685800">
                <a:defRPr/>
              </a:pPr>
              <a:endParaRPr lang="tr-TR" sz="2400" b="1" spc="225" dirty="0">
                <a:solidFill>
                  <a:prstClr val="black">
                    <a:lumMod val="85000"/>
                    <a:lumOff val="15000"/>
                  </a:prstClr>
                </a:solidFill>
                <a:latin typeface="Myriad Web Pro" pitchFamily="34" charset="-94"/>
              </a:endParaRPr>
            </a:p>
          </p:txBody>
        </p:sp>
        <p:sp>
          <p:nvSpPr>
            <p:cNvPr id="9" name="12 Dikdörtgen"/>
            <p:cNvSpPr/>
            <p:nvPr/>
          </p:nvSpPr>
          <p:spPr>
            <a:xfrm>
              <a:off x="0" y="928670"/>
              <a:ext cx="7429520" cy="7143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76200" contourW="12700">
              <a:bevelT/>
              <a:extrusionClr>
                <a:schemeClr val="bg1"/>
              </a:extrusionClr>
              <a:contourClr>
                <a:schemeClr val="bg1">
                  <a:lumMod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0" anchor="ctr"/>
            <a:lstStyle/>
            <a:p>
              <a:pPr algn="ctr" defTabSz="685800">
                <a:defRPr/>
              </a:pPr>
              <a:endParaRPr lang="tr-TR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Myriad Web Pro" pitchFamily="34" charset="-94"/>
              </a:endParaRPr>
            </a:p>
          </p:txBody>
        </p:sp>
        <p:sp>
          <p:nvSpPr>
            <p:cNvPr id="10" name="9 Dikdörtgen"/>
            <p:cNvSpPr/>
            <p:nvPr/>
          </p:nvSpPr>
          <p:spPr>
            <a:xfrm>
              <a:off x="7858148" y="642918"/>
              <a:ext cx="428628" cy="28575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rIns="360000" anchor="ctr"/>
            <a:lstStyle/>
            <a:p>
              <a:pPr defTabSz="685800">
                <a:defRPr/>
              </a:pPr>
              <a:endParaRPr lang="tr-TR" sz="2400" b="1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reflection blurRad="6350" stA="55000" endA="300" endPos="45500" dir="5400000" sy="-100000" algn="bl" rotWithShape="0"/>
                </a:effectLst>
                <a:latin typeface="Myriad Web Pro" pitchFamily="34" charset="-94"/>
              </a:endParaRPr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7858148" y="928670"/>
              <a:ext cx="428628" cy="7143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0" anchor="ctr"/>
            <a:lstStyle/>
            <a:p>
              <a:pPr algn="ctr" defTabSz="685800">
                <a:defRPr/>
              </a:pPr>
              <a:endParaRPr lang="tr-TR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Myriad Web Pro" pitchFamily="34" charset="-94"/>
              </a:endParaRPr>
            </a:p>
          </p:txBody>
        </p:sp>
        <p:sp>
          <p:nvSpPr>
            <p:cNvPr id="12" name="15 Dikdörtgen"/>
            <p:cNvSpPr/>
            <p:nvPr/>
          </p:nvSpPr>
          <p:spPr>
            <a:xfrm>
              <a:off x="8286776" y="285728"/>
              <a:ext cx="428628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rIns="360000" anchor="ctr"/>
            <a:lstStyle/>
            <a:p>
              <a:pPr defTabSz="685800">
                <a:defRPr/>
              </a:pPr>
              <a:endParaRPr lang="tr-TR" sz="2400" b="1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reflection blurRad="6350" stA="55000" endA="300" endPos="45500" dir="5400000" sy="-100000" algn="bl" rotWithShape="0"/>
                </a:effectLst>
                <a:latin typeface="Myriad Web Pro" pitchFamily="34" charset="-94"/>
              </a:endParaRPr>
            </a:p>
          </p:txBody>
        </p:sp>
        <p:sp>
          <p:nvSpPr>
            <p:cNvPr id="13" name="16 Dikdörtgen"/>
            <p:cNvSpPr/>
            <p:nvPr/>
          </p:nvSpPr>
          <p:spPr>
            <a:xfrm>
              <a:off x="8286776" y="928670"/>
              <a:ext cx="428628" cy="7143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0" anchor="ctr"/>
            <a:lstStyle/>
            <a:p>
              <a:pPr algn="ctr" defTabSz="685800">
                <a:defRPr/>
              </a:pPr>
              <a:endParaRPr lang="tr-TR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Myriad Web Pro" pitchFamily="34" charset="-94"/>
              </a:endParaRPr>
            </a:p>
          </p:txBody>
        </p:sp>
        <p:sp>
          <p:nvSpPr>
            <p:cNvPr id="14" name="17 Dikdörtgen"/>
            <p:cNvSpPr/>
            <p:nvPr/>
          </p:nvSpPr>
          <p:spPr>
            <a:xfrm>
              <a:off x="8715372" y="500042"/>
              <a:ext cx="428628" cy="42862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rIns="360000" anchor="ctr"/>
            <a:lstStyle/>
            <a:p>
              <a:pPr defTabSz="685800">
                <a:defRPr/>
              </a:pPr>
              <a:endParaRPr lang="tr-TR" sz="2400" b="1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reflection blurRad="6350" stA="55000" endA="300" endPos="45500" dir="5400000" sy="-100000" algn="bl" rotWithShape="0"/>
                </a:effectLst>
                <a:latin typeface="Myriad Web Pro" pitchFamily="34" charset="-94"/>
              </a:endParaRPr>
            </a:p>
          </p:txBody>
        </p:sp>
        <p:sp>
          <p:nvSpPr>
            <p:cNvPr id="15" name="18 Dikdörtgen"/>
            <p:cNvSpPr/>
            <p:nvPr/>
          </p:nvSpPr>
          <p:spPr>
            <a:xfrm>
              <a:off x="8715372" y="928670"/>
              <a:ext cx="428628" cy="7143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0" anchor="ctr"/>
            <a:lstStyle/>
            <a:p>
              <a:pPr algn="ctr" defTabSz="685800">
                <a:defRPr/>
              </a:pPr>
              <a:endParaRPr lang="tr-TR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Myriad Web Pro" pitchFamily="34" charset="-94"/>
              </a:endParaRPr>
            </a:p>
          </p:txBody>
        </p:sp>
        <p:sp>
          <p:nvSpPr>
            <p:cNvPr id="16" name="19 Dikdörtgen"/>
            <p:cNvSpPr/>
            <p:nvPr/>
          </p:nvSpPr>
          <p:spPr>
            <a:xfrm>
              <a:off x="7429520" y="928670"/>
              <a:ext cx="428628" cy="7143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0" anchor="ctr"/>
            <a:lstStyle/>
            <a:p>
              <a:pPr algn="ctr" defTabSz="685800">
                <a:defRPr/>
              </a:pPr>
              <a:endParaRPr lang="tr-TR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Myriad Web Pro" pitchFamily="34" charset="-94"/>
              </a:endParaRPr>
            </a:p>
          </p:txBody>
        </p:sp>
        <p:sp>
          <p:nvSpPr>
            <p:cNvPr id="17" name="20 Dikdörtgen"/>
            <p:cNvSpPr/>
            <p:nvPr/>
          </p:nvSpPr>
          <p:spPr>
            <a:xfrm>
              <a:off x="7429520" y="142852"/>
              <a:ext cx="428628" cy="7858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rIns="360000" anchor="ctr"/>
            <a:lstStyle/>
            <a:p>
              <a:pPr defTabSz="685800">
                <a:defRPr/>
              </a:pPr>
              <a:endParaRPr lang="tr-TR" sz="2400" b="1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reflection blurRad="6350" stA="55000" endA="300" endPos="45500" dir="5400000" sy="-100000" algn="bl" rotWithShape="0"/>
                </a:effectLst>
                <a:latin typeface="Myriad Web Pro" pitchFamily="34" charset="-94"/>
              </a:endParaRPr>
            </a:p>
          </p:txBody>
        </p:sp>
      </p:grpSp>
      <p:sp>
        <p:nvSpPr>
          <p:cNvPr id="18" name="5 Yuvarlatılmış Dikdörtgen"/>
          <p:cNvSpPr/>
          <p:nvPr userDrawn="1"/>
        </p:nvSpPr>
        <p:spPr>
          <a:xfrm>
            <a:off x="8820472" y="4623978"/>
            <a:ext cx="1080120" cy="34232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5000" tIns="34290" rIns="68580" bIns="34290" anchor="ctr"/>
          <a:lstStyle/>
          <a:p>
            <a:pPr defTabSz="685800">
              <a:defRPr/>
            </a:pPr>
            <a:endParaRPr lang="tr-TR" sz="2400" b="1" dirty="0">
              <a:solidFill>
                <a:prstClr val="black">
                  <a:lumMod val="85000"/>
                  <a:lumOff val="15000"/>
                </a:prstClr>
              </a:solidFill>
              <a:latin typeface="Myriad Web Pro" pitchFamily="34" charset="-94"/>
            </a:endParaRPr>
          </a:p>
        </p:txBody>
      </p:sp>
      <p:pic>
        <p:nvPicPr>
          <p:cNvPr id="19" name="Picture 4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8801" y="4618435"/>
            <a:ext cx="1839913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Metin Yer Tutucusu 20"/>
          <p:cNvSpPr>
            <a:spLocks noGrp="1"/>
          </p:cNvSpPr>
          <p:nvPr>
            <p:ph type="body" sz="quarter" idx="11"/>
          </p:nvPr>
        </p:nvSpPr>
        <p:spPr>
          <a:xfrm>
            <a:off x="107951" y="951570"/>
            <a:ext cx="8856538" cy="3502146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257175" indent="-257175" algn="just">
              <a:spcAft>
                <a:spcPts val="900"/>
              </a:spcAft>
              <a:buFontTx/>
              <a:buBlip>
                <a:blip r:embed="rId3"/>
              </a:buBlip>
              <a:defRPr sz="1500" baseline="0">
                <a:solidFill>
                  <a:schemeClr val="tx1">
                    <a:lumMod val="85000"/>
                    <a:lumOff val="15000"/>
                  </a:schemeClr>
                </a:solidFill>
                <a:latin typeface="Myriad Pro" pitchFamily="34" charset="0"/>
              </a:defRPr>
            </a:lvl1pPr>
            <a:lvl2pPr marL="557213" indent="-214313" algn="just">
              <a:spcAft>
                <a:spcPts val="900"/>
              </a:spcAft>
              <a:buFont typeface="Arial" pitchFamily="34" charset="0"/>
              <a:buChar char="•"/>
              <a:defRPr sz="1500">
                <a:solidFill>
                  <a:schemeClr val="tx1">
                    <a:lumMod val="85000"/>
                    <a:lumOff val="15000"/>
                  </a:schemeClr>
                </a:solidFill>
                <a:latin typeface="Myriad Pro" pitchFamily="34" charset="0"/>
              </a:defRPr>
            </a:lvl2pPr>
            <a:lvl3pPr marL="857250" indent="-171450" algn="just">
              <a:spcAft>
                <a:spcPts val="900"/>
              </a:spcAft>
              <a:buFont typeface="Wingdings" pitchFamily="2" charset="2"/>
              <a:buChar char="§"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Myriad Pro" pitchFamily="34" charset="0"/>
              </a:defRPr>
            </a:lvl3pPr>
            <a:lvl4pPr algn="just">
              <a:spcAft>
                <a:spcPts val="900"/>
              </a:spcAft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Myriad Pro" pitchFamily="34" charset="0"/>
              </a:defRPr>
            </a:lvl4pPr>
            <a:lvl5pPr algn="just">
              <a:spcAft>
                <a:spcPts val="900"/>
              </a:spcAft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Myriad Pro" pitchFamily="34" charset="0"/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10"/>
          </p:nvPr>
        </p:nvSpPr>
        <p:spPr>
          <a:xfrm>
            <a:off x="107504" y="107140"/>
            <a:ext cx="7322016" cy="589364"/>
          </a:xfrm>
          <a:prstGeom prst="rect">
            <a:avLst/>
          </a:prstGeom>
          <a:noFill/>
        </p:spPr>
        <p:txBody>
          <a:bodyPr lIns="68580" tIns="34290" rIns="68580" bIns="34290" anchor="ctr" anchorCtr="0">
            <a:normAutofit/>
          </a:bodyPr>
          <a:lstStyle>
            <a:lvl1pPr marL="0" indent="0">
              <a:buNone/>
              <a:defRPr sz="2100" baseline="0">
                <a:solidFill>
                  <a:schemeClr val="tx1">
                    <a:lumMod val="85000"/>
                    <a:lumOff val="15000"/>
                  </a:schemeClr>
                </a:solidFill>
                <a:latin typeface="Myriad Pro" pitchFamily="34" charset="0"/>
              </a:defRPr>
            </a:lvl1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3" name="Metin Yer Tutucusu 4"/>
          <p:cNvSpPr>
            <a:spLocks noGrp="1"/>
          </p:cNvSpPr>
          <p:nvPr>
            <p:ph type="body" sz="quarter" idx="12"/>
          </p:nvPr>
        </p:nvSpPr>
        <p:spPr>
          <a:xfrm>
            <a:off x="107504" y="4623978"/>
            <a:ext cx="7322016" cy="342326"/>
          </a:xfrm>
          <a:prstGeom prst="rect">
            <a:avLst/>
          </a:prstGeom>
          <a:noFill/>
        </p:spPr>
        <p:txBody>
          <a:bodyPr lIns="68580" tIns="34290" rIns="68580" bIns="34290" anchor="ctr" anchorCtr="0">
            <a:noAutofit/>
          </a:bodyPr>
          <a:lstStyle>
            <a:lvl1pPr marL="0" indent="0">
              <a:buNone/>
              <a:defRPr sz="1800" baseline="0">
                <a:solidFill>
                  <a:schemeClr val="tx2">
                    <a:lumMod val="60000"/>
                    <a:lumOff val="40000"/>
                  </a:schemeClr>
                </a:solidFill>
                <a:latin typeface="Myriad Pro" pitchFamily="34" charset="0"/>
              </a:defRPr>
            </a:lvl1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  <p:extLst>
      <p:ext uri="{BB962C8B-B14F-4D97-AF65-F5344CB8AC3E}">
        <p14:creationId xmlns:p14="http://schemas.microsoft.com/office/powerpoint/2010/main" val="3095421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- Index Slaydı (1-4 Başlı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1654087" y="442222"/>
            <a:ext cx="13856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endParaRPr lang="tr-TR" sz="1400" dirty="0">
              <a:solidFill>
                <a:srgbClr val="1C1C1C"/>
              </a:solidFill>
            </a:endParaRPr>
          </a:p>
        </p:txBody>
      </p:sp>
      <p:sp>
        <p:nvSpPr>
          <p:cNvPr id="8" name="Right Arrow 7"/>
          <p:cNvSpPr/>
          <p:nvPr userDrawn="1"/>
        </p:nvSpPr>
        <p:spPr>
          <a:xfrm>
            <a:off x="141632" y="2486951"/>
            <a:ext cx="8863221" cy="333513"/>
          </a:xfrm>
          <a:prstGeom prst="rightArrow">
            <a:avLst/>
          </a:prstGeom>
          <a:solidFill>
            <a:schemeClr val="accent3"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tr-TR" sz="1400">
              <a:solidFill>
                <a:srgbClr val="FFFFFF"/>
              </a:solidFill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4322806" y="2517052"/>
            <a:ext cx="274931" cy="274931"/>
          </a:xfrm>
          <a:prstGeom prst="ellipse">
            <a:avLst/>
          </a:prstGeom>
          <a:ln w="57150">
            <a:solidFill>
              <a:schemeClr val="accent3">
                <a:alpha val="9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tr-TR" sz="1400" dirty="0">
              <a:solidFill>
                <a:srgbClr val="FFFFFF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2551267" y="870968"/>
            <a:ext cx="3818009" cy="1388954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solidFill>
              <a:schemeClr val="accent2">
                <a:shade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tr-TR" sz="2100" dirty="0">
              <a:solidFill>
                <a:srgbClr val="FFFFFF"/>
              </a:solidFill>
              <a:cs typeface="Segoe UI Light" panose="020B0502040204020203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551510" y="871538"/>
            <a:ext cx="3817541" cy="1388269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257175" marR="0" indent="-257175" algn="l" defTabSz="6858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bg1"/>
              </a:buClr>
              <a:buSzPct val="100000"/>
              <a:buFontTx/>
              <a:buBlip>
                <a:blip r:embed="rId3"/>
              </a:buBlip>
              <a:tabLst/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Bu </a:t>
            </a:r>
            <a:r>
              <a:rPr lang="en-US" dirty="0" err="1" smtClean="0"/>
              <a:t>Kutucuğu</a:t>
            </a:r>
            <a:r>
              <a:rPr lang="en-US" dirty="0" smtClean="0"/>
              <a:t> Bu </a:t>
            </a:r>
            <a:r>
              <a:rPr lang="en-US" dirty="0" err="1" smtClean="0"/>
              <a:t>Formatta</a:t>
            </a:r>
            <a:r>
              <a:rPr lang="en-US" dirty="0" smtClean="0"/>
              <a:t> </a:t>
            </a:r>
            <a:r>
              <a:rPr lang="en-US" dirty="0" err="1" smtClean="0"/>
              <a:t>Birbirinden</a:t>
            </a:r>
            <a:r>
              <a:rPr lang="en-US" dirty="0" smtClean="0"/>
              <a:t> </a:t>
            </a:r>
            <a:r>
              <a:rPr lang="en-US" dirty="0" err="1" smtClean="0"/>
              <a:t>Farklı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Fazla</a:t>
            </a:r>
            <a:r>
              <a:rPr lang="en-US" dirty="0" smtClean="0"/>
              <a:t> </a:t>
            </a:r>
            <a:r>
              <a:rPr lang="en-US" dirty="0" err="1" smtClean="0"/>
              <a:t>Dört</a:t>
            </a:r>
            <a:r>
              <a:rPr lang="en-US" dirty="0" smtClean="0"/>
              <a:t> </a:t>
            </a:r>
            <a:r>
              <a:rPr lang="en-US" dirty="0" err="1" smtClean="0"/>
              <a:t>Adet</a:t>
            </a:r>
            <a:r>
              <a:rPr lang="en-US" dirty="0" smtClean="0"/>
              <a:t> Ana </a:t>
            </a:r>
            <a:r>
              <a:rPr lang="en-US" dirty="0" err="1" smtClean="0"/>
              <a:t>Başlık</a:t>
            </a:r>
            <a:r>
              <a:rPr lang="en-US" dirty="0" smtClean="0"/>
              <a:t> </a:t>
            </a:r>
            <a:r>
              <a:rPr lang="en-US" dirty="0" err="1" smtClean="0"/>
              <a:t>Girebilirsiniz</a:t>
            </a:r>
            <a:r>
              <a:rPr lang="en-US" dirty="0" smtClean="0"/>
              <a:t> (Bu </a:t>
            </a:r>
            <a:r>
              <a:rPr lang="en-US" dirty="0" err="1" smtClean="0"/>
              <a:t>Şablonda</a:t>
            </a:r>
            <a:r>
              <a:rPr lang="en-US" dirty="0" smtClean="0"/>
              <a:t> </a:t>
            </a:r>
            <a:r>
              <a:rPr lang="en-US" dirty="0" err="1" smtClean="0"/>
              <a:t>Toplamda</a:t>
            </a:r>
            <a:r>
              <a:rPr lang="en-US" dirty="0" smtClean="0"/>
              <a:t> Max 4 </a:t>
            </a:r>
            <a:r>
              <a:rPr lang="en-US" dirty="0" err="1" smtClean="0"/>
              <a:t>Başlık</a:t>
            </a:r>
            <a:r>
              <a:rPr lang="en-US" dirty="0" smtClean="0"/>
              <a:t> </a:t>
            </a:r>
            <a:r>
              <a:rPr lang="en-US" dirty="0" err="1" smtClean="0"/>
              <a:t>Girilebilir</a:t>
            </a:r>
            <a:r>
              <a:rPr lang="en-US" dirty="0" smtClean="0"/>
              <a:t>, </a:t>
            </a:r>
            <a:r>
              <a:rPr lang="en-US" dirty="0" err="1" smtClean="0"/>
              <a:t>Başlık</a:t>
            </a:r>
            <a:r>
              <a:rPr lang="en-US" dirty="0" smtClean="0"/>
              <a:t> </a:t>
            </a:r>
            <a:r>
              <a:rPr lang="en-US" dirty="0" err="1" smtClean="0"/>
              <a:t>Sayınız</a:t>
            </a:r>
            <a:r>
              <a:rPr lang="en-US" dirty="0" smtClean="0"/>
              <a:t> </a:t>
            </a:r>
            <a:r>
              <a:rPr lang="en-US" dirty="0" err="1" smtClean="0"/>
              <a:t>Farklıysa</a:t>
            </a:r>
            <a:r>
              <a:rPr lang="en-US" dirty="0" smtClean="0"/>
              <a:t> </a:t>
            </a:r>
            <a:r>
              <a:rPr lang="en-US" dirty="0" err="1" smtClean="0"/>
              <a:t>Diğer</a:t>
            </a:r>
            <a:r>
              <a:rPr lang="en-US" dirty="0" smtClean="0"/>
              <a:t> </a:t>
            </a:r>
            <a:r>
              <a:rPr lang="en-US" dirty="0" err="1" smtClean="0"/>
              <a:t>Şablonlara</a:t>
            </a:r>
            <a:r>
              <a:rPr lang="en-US" dirty="0" smtClean="0"/>
              <a:t> </a:t>
            </a:r>
            <a:r>
              <a:rPr lang="en-US" dirty="0" err="1" smtClean="0"/>
              <a:t>Bakın</a:t>
            </a:r>
            <a:r>
              <a:rPr lang="en-US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7673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39BDA-E571-4AF9-A54A-C57CA4AA1A0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22.05.2020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FD29F-D614-4E2A-B2B8-97E15DB1CA64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133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39BDA-E571-4AF9-A54A-C57CA4AA1A0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22.05.2020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FD29F-D614-4E2A-B2B8-97E15DB1CA64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389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8398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6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41632" y="4555332"/>
            <a:ext cx="501926" cy="273844"/>
          </a:xfrm>
          <a:prstGeom prst="rect">
            <a:avLst/>
          </a:prstGeom>
        </p:spPr>
        <p:txBody>
          <a:bodyPr lIns="68580" tIns="34290" rIns="68580" bIns="3429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defTabSz="685800"/>
            <a:fld id="{C0CBDD89-FD19-4AB2-826B-FF625EB06482}" type="slidenum">
              <a:rPr lang="en-US" sz="1400" smtClean="0">
                <a:solidFill>
                  <a:srgbClr val="FFFFFF"/>
                </a:solidFill>
              </a:rPr>
              <a:pPr defTabSz="685800"/>
              <a:t>‹#›</a:t>
            </a:fld>
            <a:endParaRPr lang="en-US" sz="1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029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6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39BDA-E571-4AF9-A54A-C57CA4AA1A0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22.05.2020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FD29F-D614-4E2A-B2B8-97E15DB1CA64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675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071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370" y="1347613"/>
            <a:ext cx="2860969" cy="2654417"/>
          </a:xfrm>
          <a:prstGeom prst="rect">
            <a:avLst/>
          </a:prstGeom>
        </p:spPr>
      </p:pic>
      <p:pic>
        <p:nvPicPr>
          <p:cNvPr id="19" name="Picture 2" descr="Z:\03_Pazarlama_Paylasim\00_PRODUCT MARKETING\SSS Bölümü\3ncu ekra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7614"/>
            <a:ext cx="3024336" cy="2771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475656" y="1923678"/>
            <a:ext cx="1368152" cy="117275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6732240" y="4030935"/>
            <a:ext cx="2159645" cy="917079"/>
          </a:xfrm>
          <a:prstGeom prst="leftArrow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</a:t>
            </a:r>
            <a:r>
              <a:rPr lang="en-US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nergizing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device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and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r</a:t>
            </a:r>
            <a:r>
              <a:rPr lang="en-US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eturn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to step 8 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  <a:endParaRPr kumimoji="0" lang="tr-TR" altLang="en-US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444208" y="3363838"/>
            <a:ext cx="1146882" cy="50405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17" name="Düz Ok Bağlayıcısı 16"/>
          <p:cNvCxnSpPr/>
          <p:nvPr/>
        </p:nvCxnSpPr>
        <p:spPr>
          <a:xfrm flipH="1">
            <a:off x="2143768" y="1021546"/>
            <a:ext cx="15964" cy="90213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539552" y="436771"/>
            <a:ext cx="3187158" cy="584775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200" b="1" dirty="0" smtClean="0">
                <a:solidFill>
                  <a:srgbClr val="FF78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Step 9</a:t>
            </a:r>
            <a:endParaRPr lang="tr-TR" altLang="en-US" sz="1200" b="1" dirty="0">
              <a:solidFill>
                <a:srgbClr val="FF7800"/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Check the values ​​on the Cos fi screen to see if it is </a:t>
            </a: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bigger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than </a:t>
            </a:r>
            <a:r>
              <a:rPr lang="en-US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0.87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  <a:endParaRPr lang="tr-TR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4724400" y="2787774"/>
            <a:ext cx="1719808" cy="57606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635896" y="2214613"/>
            <a:ext cx="2501474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400" b="1" dirty="0" err="1" smtClean="0">
                <a:solidFill>
                  <a:schemeClr val="accent4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Scenario</a:t>
            </a:r>
            <a:r>
              <a:rPr lang="tr-TR" altLang="en-US" sz="1400" b="1" dirty="0" smtClean="0">
                <a:solidFill>
                  <a:schemeClr val="accent4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1</a:t>
            </a:r>
            <a:endParaRPr lang="tr-TR" altLang="en-US" sz="1400" b="1" dirty="0">
              <a:solidFill>
                <a:schemeClr val="accent4"/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If no value is </a:t>
            </a: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bigger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than 0.87, </a:t>
            </a:r>
            <a:endParaRPr lang="tr-TR" altLang="en-US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de-</a:t>
            </a: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energized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device and move the voltage </a:t>
            </a: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connections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to </a:t>
            </a: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one</a:t>
            </a:r>
            <a:r>
              <a:rPr lang="tr-TR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right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  <a:endParaRPr lang="tr-TR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flipH="1">
            <a:off x="6623999" y="3435846"/>
            <a:ext cx="432595" cy="118067"/>
          </a:xfrm>
          <a:prstGeom prst="curvedDownArrow">
            <a:avLst>
              <a:gd name="adj1" fmla="val 25000"/>
              <a:gd name="adj2" fmla="val 50000"/>
              <a:gd name="adj3" fmla="val 2219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Aşağı Bükülü Ok 26"/>
          <p:cNvSpPr/>
          <p:nvPr/>
        </p:nvSpPr>
        <p:spPr>
          <a:xfrm rot="10800000" flipH="1">
            <a:off x="6624000" y="3750010"/>
            <a:ext cx="210563" cy="117884"/>
          </a:xfrm>
          <a:prstGeom prst="curvedDownArrow">
            <a:avLst/>
          </a:prstGeom>
          <a:solidFill>
            <a:srgbClr val="FF8038"/>
          </a:solidFill>
          <a:ln>
            <a:solidFill>
              <a:srgbClr val="FF7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Aşağı Bükülü Ok 28"/>
          <p:cNvSpPr/>
          <p:nvPr/>
        </p:nvSpPr>
        <p:spPr>
          <a:xfrm rot="10800000" flipH="1">
            <a:off x="6858000" y="3750010"/>
            <a:ext cx="210563" cy="117884"/>
          </a:xfrm>
          <a:prstGeom prst="curved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5940152" y="4933206"/>
            <a:ext cx="4032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MPR-4 Series Network Analyzer </a:t>
            </a:r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Connection 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Correction Manual</a:t>
            </a:r>
          </a:p>
        </p:txBody>
      </p:sp>
    </p:spTree>
    <p:extLst>
      <p:ext uri="{BB962C8B-B14F-4D97-AF65-F5344CB8AC3E}">
        <p14:creationId xmlns:p14="http://schemas.microsoft.com/office/powerpoint/2010/main" val="922952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5" grpId="0" animBg="1"/>
      <p:bldP spid="23" grpId="0" animBg="1"/>
      <p:bldP spid="11" grpId="0" animBg="1"/>
      <p:bldP spid="8" grpId="0" animBg="1"/>
      <p:bldP spid="27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Resim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23679"/>
            <a:ext cx="2860969" cy="2654417"/>
          </a:xfrm>
          <a:prstGeom prst="rect">
            <a:avLst/>
          </a:prstGeom>
        </p:spPr>
      </p:pic>
      <p:pic>
        <p:nvPicPr>
          <p:cNvPr id="34" name="Resim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601" y="1923678"/>
            <a:ext cx="2860969" cy="2654417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538" y="1923679"/>
            <a:ext cx="2860969" cy="2654417"/>
          </a:xfrm>
          <a:prstGeom prst="rect">
            <a:avLst/>
          </a:prstGeom>
        </p:spPr>
      </p:pic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635896" y="1923678"/>
            <a:ext cx="1296143" cy="648072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0" name="Dikdörtgen 19"/>
          <p:cNvSpPr/>
          <p:nvPr/>
        </p:nvSpPr>
        <p:spPr>
          <a:xfrm>
            <a:off x="6660232" y="1923680"/>
            <a:ext cx="1224136" cy="64807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7" name="Dikdörtgen 26"/>
          <p:cNvSpPr/>
          <p:nvPr/>
        </p:nvSpPr>
        <p:spPr>
          <a:xfrm>
            <a:off x="683568" y="1923679"/>
            <a:ext cx="1224136" cy="648071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28" name="Düz Ok Bağlayıcısı 27"/>
          <p:cNvCxnSpPr>
            <a:endCxn id="27" idx="0"/>
          </p:cNvCxnSpPr>
          <p:nvPr/>
        </p:nvCxnSpPr>
        <p:spPr>
          <a:xfrm flipH="1">
            <a:off x="1295636" y="1347614"/>
            <a:ext cx="364936" cy="57606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32797" y="352857"/>
            <a:ext cx="2746356" cy="10464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200" b="1" dirty="0" err="1" smtClean="0">
                <a:solidFill>
                  <a:schemeClr val="accent4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Scenario</a:t>
            </a:r>
            <a:r>
              <a:rPr lang="tr-TR" altLang="en-US" sz="1200" b="1" dirty="0" smtClean="0">
                <a:solidFill>
                  <a:schemeClr val="accent4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2</a:t>
            </a:r>
            <a:endParaRPr lang="tr-TR" altLang="en-US" sz="1200" b="1" dirty="0">
              <a:solidFill>
                <a:schemeClr val="accent4"/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If the value of phase 1 is </a:t>
            </a: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bigger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than 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0.87</a:t>
            </a:r>
            <a:r>
              <a:rPr lang="tr-TR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and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others are smaller;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De-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energized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device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and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r</a:t>
            </a:r>
            <a:r>
              <a:rPr lang="en-US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eplace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current</a:t>
            </a:r>
            <a:r>
              <a:rPr lang="tr-TR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connections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of 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phase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2 and </a:t>
            </a: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phase</a:t>
            </a:r>
            <a:r>
              <a:rPr lang="tr-TR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3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Return to </a:t>
            </a:r>
            <a:r>
              <a:rPr lang="tr-TR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Step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8 </a:t>
            </a: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after</a:t>
            </a:r>
            <a:r>
              <a:rPr lang="tr-TR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energizing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device.</a:t>
            </a:r>
            <a:endParaRPr lang="tr-TR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cxnSp>
        <p:nvCxnSpPr>
          <p:cNvPr id="30" name="Düz Ok Bağlayıcısı 29"/>
          <p:cNvCxnSpPr/>
          <p:nvPr/>
        </p:nvCxnSpPr>
        <p:spPr>
          <a:xfrm flipH="1">
            <a:off x="4211960" y="1347614"/>
            <a:ext cx="288034" cy="57606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 flipH="1">
            <a:off x="7204276" y="1308543"/>
            <a:ext cx="287159" cy="61513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6074116" y="359827"/>
            <a:ext cx="2746356" cy="10464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200" b="1" dirty="0" err="1" smtClean="0">
                <a:solidFill>
                  <a:schemeClr val="accent4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Scenario</a:t>
            </a:r>
            <a:r>
              <a:rPr lang="tr-TR" altLang="en-US" sz="1200" b="1" dirty="0" smtClean="0">
                <a:solidFill>
                  <a:schemeClr val="accent4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4</a:t>
            </a:r>
            <a:endParaRPr lang="tr-TR" altLang="en-US" sz="1200" b="1" dirty="0">
              <a:solidFill>
                <a:schemeClr val="accent4"/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If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value of phase </a:t>
            </a:r>
            <a:r>
              <a:rPr lang="tr-TR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3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is </a:t>
            </a:r>
            <a:r>
              <a:rPr lang="tr-TR" alt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bigger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than 0.87</a:t>
            </a:r>
            <a:r>
              <a:rPr lang="tr-T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and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the others are smaller;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De-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energized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device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and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r</a:t>
            </a:r>
            <a:r>
              <a:rPr lang="en-US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eplace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current</a:t>
            </a:r>
            <a:r>
              <a:rPr lang="tr-T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connections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of phases </a:t>
            </a:r>
            <a:r>
              <a:rPr lang="tr-TR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and </a:t>
            </a:r>
            <a:r>
              <a:rPr lang="tr-T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2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  <a:endParaRPr lang="en-US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Return to </a:t>
            </a:r>
            <a:r>
              <a:rPr lang="tr-T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Step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8 </a:t>
            </a:r>
            <a:r>
              <a:rPr lang="tr-TR" alt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after</a:t>
            </a:r>
            <a:r>
              <a:rPr lang="tr-T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energizing the device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  <a:r>
              <a:rPr lang="tr-TR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endParaRPr lang="tr-TR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3199549" y="359827"/>
            <a:ext cx="2746356" cy="10464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200" b="1" dirty="0" err="1" smtClean="0">
                <a:solidFill>
                  <a:schemeClr val="accent4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Scenario</a:t>
            </a:r>
            <a:r>
              <a:rPr lang="tr-TR" altLang="en-US" sz="1200" b="1" dirty="0" smtClean="0">
                <a:solidFill>
                  <a:schemeClr val="accent4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3</a:t>
            </a:r>
            <a:endParaRPr lang="tr-TR" altLang="en-US" sz="1200" b="1" dirty="0">
              <a:solidFill>
                <a:schemeClr val="accent4"/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If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value of phase </a:t>
            </a:r>
            <a:r>
              <a:rPr lang="tr-TR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2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is </a:t>
            </a:r>
            <a:r>
              <a:rPr lang="tr-TR" alt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bigger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than 0.87</a:t>
            </a:r>
            <a:r>
              <a:rPr lang="tr-T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and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the others are smaller;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De-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energized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device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and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r</a:t>
            </a:r>
            <a:r>
              <a:rPr lang="en-US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eplace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current</a:t>
            </a:r>
            <a:r>
              <a:rPr lang="tr-T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connections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of phases </a:t>
            </a:r>
            <a:r>
              <a:rPr lang="tr-TR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and </a:t>
            </a:r>
            <a:r>
              <a:rPr lang="tr-TR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  <a:endParaRPr lang="en-US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Return to </a:t>
            </a:r>
            <a:r>
              <a:rPr lang="tr-T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Step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8 </a:t>
            </a:r>
            <a:r>
              <a:rPr lang="tr-TR" alt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after</a:t>
            </a:r>
            <a:r>
              <a:rPr lang="tr-T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energizing the device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  <a:endParaRPr lang="tr-TR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23" name="Sağ Ok 22"/>
          <p:cNvSpPr/>
          <p:nvPr/>
        </p:nvSpPr>
        <p:spPr>
          <a:xfrm>
            <a:off x="5076056" y="3190616"/>
            <a:ext cx="3600400" cy="855940"/>
          </a:xfrm>
          <a:prstGeom prst="rightArrow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200" b="1" dirty="0">
                <a:solidFill>
                  <a:schemeClr val="accent4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Senaryo5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If 2 or 3 values ​​are </a:t>
            </a: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bigger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than 0.87, go to </a:t>
            </a:r>
            <a:r>
              <a:rPr lang="tr-TR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</a:t>
            </a:r>
            <a:r>
              <a:rPr lang="en-US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tep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10.</a:t>
            </a:r>
            <a:endParaRPr lang="tr-TR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38" name="Aşağı Bükülü Ok 37"/>
          <p:cNvSpPr/>
          <p:nvPr/>
        </p:nvSpPr>
        <p:spPr>
          <a:xfrm>
            <a:off x="1228485" y="2067694"/>
            <a:ext cx="288000" cy="117884"/>
          </a:xfrm>
          <a:prstGeom prst="curvedDownArrow">
            <a:avLst/>
          </a:prstGeom>
          <a:solidFill>
            <a:srgbClr val="FF5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Aşağı Bükülü Ok 38"/>
          <p:cNvSpPr/>
          <p:nvPr/>
        </p:nvSpPr>
        <p:spPr>
          <a:xfrm>
            <a:off x="1115616" y="2067694"/>
            <a:ext cx="288000" cy="117884"/>
          </a:xfrm>
          <a:prstGeom prst="curvedDownArrow">
            <a:avLst/>
          </a:prstGeom>
          <a:solidFill>
            <a:srgbClr val="FF5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2" name="Aşağı Bükülü Ok 41"/>
          <p:cNvSpPr/>
          <p:nvPr/>
        </p:nvSpPr>
        <p:spPr>
          <a:xfrm rot="10800000">
            <a:off x="1228486" y="2355726"/>
            <a:ext cx="288000" cy="117884"/>
          </a:xfrm>
          <a:prstGeom prst="curved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3" name="Aşağı Bükülü Ok 42"/>
          <p:cNvSpPr/>
          <p:nvPr/>
        </p:nvSpPr>
        <p:spPr>
          <a:xfrm rot="10800000">
            <a:off x="1115617" y="2355726"/>
            <a:ext cx="288000" cy="117884"/>
          </a:xfrm>
          <a:prstGeom prst="curved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4" name="Aşağı Bükülü Ok 43"/>
          <p:cNvSpPr/>
          <p:nvPr/>
        </p:nvSpPr>
        <p:spPr>
          <a:xfrm>
            <a:off x="3923959" y="2067694"/>
            <a:ext cx="540000" cy="117884"/>
          </a:xfrm>
          <a:prstGeom prst="curvedDownArrow">
            <a:avLst/>
          </a:prstGeom>
          <a:solidFill>
            <a:srgbClr val="FF5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Aşağı Bükülü Ok 44"/>
          <p:cNvSpPr/>
          <p:nvPr/>
        </p:nvSpPr>
        <p:spPr>
          <a:xfrm>
            <a:off x="3811090" y="2067694"/>
            <a:ext cx="504000" cy="117884"/>
          </a:xfrm>
          <a:prstGeom prst="curvedDownArrow">
            <a:avLst/>
          </a:prstGeom>
          <a:solidFill>
            <a:srgbClr val="FF5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6" name="Aşağı Bükülü Ok 45"/>
          <p:cNvSpPr/>
          <p:nvPr/>
        </p:nvSpPr>
        <p:spPr>
          <a:xfrm rot="10800000">
            <a:off x="3924000" y="2355726"/>
            <a:ext cx="540000" cy="117884"/>
          </a:xfrm>
          <a:prstGeom prst="curved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Aşağı Bükülü Ok 46"/>
          <p:cNvSpPr/>
          <p:nvPr/>
        </p:nvSpPr>
        <p:spPr>
          <a:xfrm rot="10800000">
            <a:off x="3780000" y="2355726"/>
            <a:ext cx="540000" cy="117884"/>
          </a:xfrm>
          <a:prstGeom prst="curved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Aşağı Bükülü Ok 47"/>
          <p:cNvSpPr/>
          <p:nvPr/>
        </p:nvSpPr>
        <p:spPr>
          <a:xfrm>
            <a:off x="6917117" y="2067694"/>
            <a:ext cx="288000" cy="117884"/>
          </a:xfrm>
          <a:prstGeom prst="curvedDownArrow">
            <a:avLst/>
          </a:prstGeom>
          <a:solidFill>
            <a:srgbClr val="FF5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Aşağı Bükülü Ok 48"/>
          <p:cNvSpPr/>
          <p:nvPr/>
        </p:nvSpPr>
        <p:spPr>
          <a:xfrm>
            <a:off x="6804248" y="2067694"/>
            <a:ext cx="288000" cy="117884"/>
          </a:xfrm>
          <a:prstGeom prst="curvedDownArrow">
            <a:avLst/>
          </a:prstGeom>
          <a:solidFill>
            <a:srgbClr val="FF5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0" name="Aşağı Bükülü Ok 49"/>
          <p:cNvSpPr/>
          <p:nvPr/>
        </p:nvSpPr>
        <p:spPr>
          <a:xfrm rot="10800000">
            <a:off x="6917118" y="2355726"/>
            <a:ext cx="288000" cy="117884"/>
          </a:xfrm>
          <a:prstGeom prst="curved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Aşağı Bükülü Ok 50"/>
          <p:cNvSpPr/>
          <p:nvPr/>
        </p:nvSpPr>
        <p:spPr>
          <a:xfrm rot="10800000">
            <a:off x="6804249" y="2355726"/>
            <a:ext cx="288000" cy="117884"/>
          </a:xfrm>
          <a:prstGeom prst="curved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5940152" y="4933206"/>
            <a:ext cx="4032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MPR-4 Series Network Analyzer </a:t>
            </a:r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Connection 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Correction Manual</a:t>
            </a:r>
          </a:p>
        </p:txBody>
      </p:sp>
    </p:spTree>
    <p:extLst>
      <p:ext uri="{BB962C8B-B14F-4D97-AF65-F5344CB8AC3E}">
        <p14:creationId xmlns:p14="http://schemas.microsoft.com/office/powerpoint/2010/main" val="400148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500"/>
                            </p:stCondLst>
                            <p:childTnLst>
                              <p:par>
                                <p:cTn id="5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50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0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0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4500"/>
                            </p:stCondLst>
                            <p:childTnLst>
                              <p:par>
                                <p:cTn id="9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7" grpId="0" animBg="1"/>
      <p:bldP spid="11" grpId="0" animBg="1"/>
      <p:bldP spid="31" grpId="0" animBg="1"/>
      <p:bldP spid="29" grpId="0" animBg="1"/>
      <p:bldP spid="23" grpId="0" animBg="1"/>
      <p:bldP spid="38" grpId="0" animBg="1"/>
      <p:bldP spid="39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Z:\03_Pazarlama_Paylasim\00_PRODUCT MARKETING\SSS Bölümü\3ncu ekra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455992"/>
            <a:ext cx="3024336" cy="2771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6950712" y="2907689"/>
            <a:ext cx="1963022" cy="55399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NOTE: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If </a:t>
            </a:r>
            <a:r>
              <a:rPr lang="tr-TR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there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is not </a:t>
            </a:r>
            <a:r>
              <a:rPr lang="tr-TR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any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negative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value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, connections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are </a:t>
            </a:r>
            <a:r>
              <a:rPr lang="tr-TR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correct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2987824" y="2619374"/>
            <a:ext cx="1331103" cy="99223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152400" y="2250043"/>
            <a:ext cx="2835424" cy="738664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200" b="1" dirty="0" smtClean="0">
                <a:solidFill>
                  <a:srgbClr val="FF78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Step 10</a:t>
            </a:r>
            <a:endParaRPr lang="tr-TR" altLang="en-US" sz="1200" b="1" dirty="0">
              <a:solidFill>
                <a:srgbClr val="FF7800"/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Press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</a:t>
            </a:r>
            <a:r>
              <a:rPr lang="tr-T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“P PF”</a:t>
            </a:r>
            <a:r>
              <a:rPr lang="en-US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button on the device to </a:t>
            </a: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active</a:t>
            </a:r>
            <a:r>
              <a:rPr lang="tr-TR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power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display.</a:t>
            </a:r>
            <a:endParaRPr lang="tr-TR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r-TR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216772" y="3545040"/>
            <a:ext cx="468000" cy="36000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7864" y="1455991"/>
            <a:ext cx="3024336" cy="2771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Dikdörtgen 29"/>
          <p:cNvSpPr/>
          <p:nvPr/>
        </p:nvSpPr>
        <p:spPr>
          <a:xfrm>
            <a:off x="4427984" y="2032560"/>
            <a:ext cx="1350136" cy="115212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6950712" y="1892319"/>
            <a:ext cx="1963022" cy="738664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200" b="1" dirty="0" smtClean="0">
                <a:solidFill>
                  <a:srgbClr val="FF78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Step 11</a:t>
            </a:r>
            <a:endParaRPr lang="tr-TR" altLang="en-US" sz="1200" b="1" dirty="0">
              <a:solidFill>
                <a:srgbClr val="FF7800"/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Check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values ​​and note the phases </a:t>
            </a:r>
            <a:r>
              <a:rPr lang="tr-TR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which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is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negative value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(</a:t>
            </a:r>
            <a:r>
              <a:rPr lang="tr-TR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starting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with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“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-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“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).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 flipH="1">
            <a:off x="5796136" y="2261651"/>
            <a:ext cx="1296144" cy="34697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etin kutusu 15"/>
          <p:cNvSpPr txBox="1"/>
          <p:nvPr/>
        </p:nvSpPr>
        <p:spPr>
          <a:xfrm>
            <a:off x="5940152" y="4933206"/>
            <a:ext cx="4032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MPR-4 Series Network Analyzer </a:t>
            </a:r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Connection 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Correction Manual</a:t>
            </a:r>
          </a:p>
        </p:txBody>
      </p:sp>
    </p:spTree>
    <p:extLst>
      <p:ext uri="{BB962C8B-B14F-4D97-AF65-F5344CB8AC3E}">
        <p14:creationId xmlns:p14="http://schemas.microsoft.com/office/powerpoint/2010/main" val="146032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3" grpId="0" animBg="1"/>
      <p:bldP spid="21" grpId="0" animBg="1"/>
      <p:bldP spid="30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Resim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203598"/>
            <a:ext cx="2860969" cy="2654417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203599"/>
            <a:ext cx="2749759" cy="252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187624" y="1760790"/>
            <a:ext cx="1152128" cy="378912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152400" y="91132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152400" y="292110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152400" y="292110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660232" y="1275607"/>
            <a:ext cx="1224136" cy="576063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5724128" y="4123918"/>
            <a:ext cx="3187158" cy="917079"/>
          </a:xfrm>
          <a:prstGeom prst="leftArrow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Energizing the device and return to step 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10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</a:p>
        </p:txBody>
      </p:sp>
      <p:cxnSp>
        <p:nvCxnSpPr>
          <p:cNvPr id="18" name="Düz Ok Bağlayıcısı 17"/>
          <p:cNvCxnSpPr/>
          <p:nvPr/>
        </p:nvCxnSpPr>
        <p:spPr>
          <a:xfrm flipV="1">
            <a:off x="5796136" y="1760790"/>
            <a:ext cx="864096" cy="58070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3203848" y="1895222"/>
            <a:ext cx="2808312" cy="89255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200" b="1" dirty="0" err="1">
                <a:solidFill>
                  <a:schemeClr val="accent4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Scenario</a:t>
            </a:r>
            <a:r>
              <a:rPr lang="tr-TR" altLang="en-US" sz="1200" b="1" dirty="0">
                <a:solidFill>
                  <a:schemeClr val="accent4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1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If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value of phase 1 is </a:t>
            </a:r>
            <a:r>
              <a:rPr lang="tr-TR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negative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;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De-</a:t>
            </a:r>
            <a:r>
              <a:rPr lang="tr-TR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energized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device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and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r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eplace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current connections of 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phase </a:t>
            </a:r>
            <a:r>
              <a:rPr lang="tr-TR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</a:t>
            </a:r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and </a:t>
            </a:r>
            <a:r>
              <a:rPr lang="en-US" sz="1000" b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phase </a:t>
            </a:r>
            <a:r>
              <a:rPr lang="tr-TR" sz="1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2</a:t>
            </a:r>
            <a:r>
              <a:rPr lang="tr-TR" sz="1000" b="1">
                <a:solidFill>
                  <a:srgbClr val="FF00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(K1-L1)</a:t>
            </a:r>
            <a:r>
              <a:rPr lang="en-US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cxnSp>
        <p:nvCxnSpPr>
          <p:cNvPr id="16" name="Düz Ok Bağlayıcısı 15"/>
          <p:cNvCxnSpPr>
            <a:stCxn id="14" idx="3"/>
            <a:endCxn id="23" idx="1"/>
          </p:cNvCxnSpPr>
          <p:nvPr/>
        </p:nvCxnSpPr>
        <p:spPr>
          <a:xfrm>
            <a:off x="2339752" y="1950246"/>
            <a:ext cx="864096" cy="39125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şağı Bükülü Ok 21"/>
          <p:cNvSpPr/>
          <p:nvPr/>
        </p:nvSpPr>
        <p:spPr>
          <a:xfrm>
            <a:off x="6786000" y="1347613"/>
            <a:ext cx="176400" cy="117884"/>
          </a:xfrm>
          <a:prstGeom prst="curved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Aşağı Bükülü Ok 26"/>
          <p:cNvSpPr/>
          <p:nvPr/>
        </p:nvSpPr>
        <p:spPr>
          <a:xfrm rot="10800000">
            <a:off x="6786000" y="1635645"/>
            <a:ext cx="175162" cy="117884"/>
          </a:xfrm>
          <a:prstGeom prst="curvedDownArrow">
            <a:avLst/>
          </a:prstGeom>
          <a:solidFill>
            <a:srgbClr val="FF5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5940152" y="4933206"/>
            <a:ext cx="4032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MPR-4 Series Network Analyzer </a:t>
            </a:r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Connection 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Correction Manual</a:t>
            </a:r>
          </a:p>
        </p:txBody>
      </p:sp>
    </p:spTree>
    <p:extLst>
      <p:ext uri="{BB962C8B-B14F-4D97-AF65-F5344CB8AC3E}">
        <p14:creationId xmlns:p14="http://schemas.microsoft.com/office/powerpoint/2010/main" val="54769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5" grpId="0" animBg="1"/>
      <p:bldP spid="23" grpId="0" animBg="1"/>
      <p:bldP spid="22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Resim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203598"/>
            <a:ext cx="2860969" cy="2654417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000" y="1202400"/>
            <a:ext cx="2749453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187624" y="2106000"/>
            <a:ext cx="1152128" cy="346827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152400" y="91132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152400" y="292110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152400" y="292110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660232" y="1275606"/>
            <a:ext cx="1224136" cy="60190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16" name="Düz Ok Bağlayıcısı 15"/>
          <p:cNvCxnSpPr>
            <a:stCxn id="14" idx="3"/>
            <a:endCxn id="23" idx="1"/>
          </p:cNvCxnSpPr>
          <p:nvPr/>
        </p:nvCxnSpPr>
        <p:spPr>
          <a:xfrm flipV="1">
            <a:off x="2339752" y="2246844"/>
            <a:ext cx="864096" cy="3257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>
            <a:endCxn id="13" idx="1"/>
          </p:cNvCxnSpPr>
          <p:nvPr/>
        </p:nvCxnSpPr>
        <p:spPr>
          <a:xfrm flipV="1">
            <a:off x="5724128" y="1576559"/>
            <a:ext cx="936104" cy="6308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3203848" y="1800568"/>
            <a:ext cx="2736304" cy="89255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solidFill>
                  <a:schemeClr val="accent4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Scenario </a:t>
            </a:r>
            <a:r>
              <a:rPr lang="tr-TR" sz="1200" b="1" dirty="0">
                <a:solidFill>
                  <a:schemeClr val="accent4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2</a:t>
            </a:r>
            <a:endParaRPr lang="en-US" sz="1200" b="1" dirty="0">
              <a:solidFill>
                <a:schemeClr val="accent4"/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If the value of phase 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2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is negative;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De-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energized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device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and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r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eplace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current connections 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of phase </a:t>
            </a:r>
            <a:r>
              <a:rPr lang="tr-TR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3</a:t>
            </a:r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and </a:t>
            </a:r>
            <a:r>
              <a:rPr lang="en-US" sz="1000" b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phase </a:t>
            </a:r>
            <a:r>
              <a:rPr lang="tr-TR" sz="1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4 </a:t>
            </a:r>
            <a:r>
              <a:rPr lang="tr-TR" sz="1000" b="1">
                <a:solidFill>
                  <a:srgbClr val="FF00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(</a:t>
            </a:r>
            <a:r>
              <a:rPr lang="tr-TR" sz="1000" b="1">
                <a:solidFill>
                  <a:srgbClr val="FF00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K2-L2</a:t>
            </a:r>
            <a:r>
              <a:rPr lang="tr-TR" sz="1000" b="1" smtClean="0">
                <a:solidFill>
                  <a:srgbClr val="FF00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)</a:t>
            </a:r>
            <a:r>
              <a:rPr lang="en-US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28" name="Aşağı Bükülü Ok 27"/>
          <p:cNvSpPr/>
          <p:nvPr/>
        </p:nvSpPr>
        <p:spPr>
          <a:xfrm>
            <a:off x="7059896" y="1347613"/>
            <a:ext cx="176400" cy="117884"/>
          </a:xfrm>
          <a:prstGeom prst="curved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Aşağı Bükülü Ok 28"/>
          <p:cNvSpPr/>
          <p:nvPr/>
        </p:nvSpPr>
        <p:spPr>
          <a:xfrm rot="10800000">
            <a:off x="7059896" y="1635645"/>
            <a:ext cx="175162" cy="117884"/>
          </a:xfrm>
          <a:prstGeom prst="curvedDownArrow">
            <a:avLst/>
          </a:prstGeom>
          <a:solidFill>
            <a:srgbClr val="FF5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5940152" y="4933206"/>
            <a:ext cx="4032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MPR-4 Series Network Analyzer </a:t>
            </a:r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Connection 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Correction Manual</a:t>
            </a:r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5724128" y="4123918"/>
            <a:ext cx="3187158" cy="917079"/>
          </a:xfrm>
          <a:prstGeom prst="leftArrow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Energizing the device and return to step 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10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092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23" grpId="0" animBg="1"/>
      <p:bldP spid="28" grpId="0" animBg="1"/>
      <p:bldP spid="29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Resim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203598"/>
            <a:ext cx="2860969" cy="2654417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000" y="1202400"/>
            <a:ext cx="2749453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137286" y="2412000"/>
            <a:ext cx="1202466" cy="347082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152400" y="91132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152400" y="292110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152400" y="292110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660232" y="1269725"/>
            <a:ext cx="1224136" cy="581945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16" name="Düz Ok Bağlayıcısı 15"/>
          <p:cNvCxnSpPr>
            <a:stCxn id="14" idx="3"/>
            <a:endCxn id="23" idx="1"/>
          </p:cNvCxnSpPr>
          <p:nvPr/>
        </p:nvCxnSpPr>
        <p:spPr>
          <a:xfrm flipV="1">
            <a:off x="2339752" y="2246844"/>
            <a:ext cx="864096" cy="33869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 flipV="1">
            <a:off x="5544108" y="1753529"/>
            <a:ext cx="1116124" cy="52675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3203848" y="1800568"/>
            <a:ext cx="2736304" cy="89255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solidFill>
                  <a:schemeClr val="accent4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Scenario </a:t>
            </a:r>
            <a:r>
              <a:rPr lang="tr-TR" sz="1200" b="1" dirty="0" smtClean="0">
                <a:solidFill>
                  <a:schemeClr val="accent4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3</a:t>
            </a:r>
            <a:endParaRPr lang="en-US" sz="1200" b="1" dirty="0">
              <a:solidFill>
                <a:schemeClr val="accent4"/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If the value of phase 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3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is negative;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De-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energized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device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and</a:t>
            </a:r>
            <a:r>
              <a:rPr lang="tr-T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r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eplace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current connections of 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phase </a:t>
            </a:r>
            <a:r>
              <a:rPr lang="tr-TR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5</a:t>
            </a:r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and </a:t>
            </a:r>
            <a:r>
              <a:rPr lang="en-US" sz="1000" b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phase </a:t>
            </a:r>
            <a:r>
              <a:rPr lang="tr-TR" sz="1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6 </a:t>
            </a:r>
            <a:r>
              <a:rPr lang="tr-TR" sz="1000" b="1">
                <a:solidFill>
                  <a:srgbClr val="FF00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(K3-L3)</a:t>
            </a:r>
            <a:r>
              <a:rPr lang="tr-TR" sz="1000" b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  <a:r>
              <a:rPr lang="tr-TR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endParaRPr lang="tr-TR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21" name="Aşağı Bükülü Ok 20"/>
          <p:cNvSpPr/>
          <p:nvPr/>
        </p:nvSpPr>
        <p:spPr>
          <a:xfrm>
            <a:off x="7308304" y="1347613"/>
            <a:ext cx="176400" cy="117884"/>
          </a:xfrm>
          <a:prstGeom prst="curved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Aşağı Bükülü Ok 21"/>
          <p:cNvSpPr/>
          <p:nvPr/>
        </p:nvSpPr>
        <p:spPr>
          <a:xfrm rot="10800000">
            <a:off x="7308304" y="1635645"/>
            <a:ext cx="175162" cy="117884"/>
          </a:xfrm>
          <a:prstGeom prst="curvedDownArrow">
            <a:avLst/>
          </a:prstGeom>
          <a:solidFill>
            <a:srgbClr val="FF5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5940152" y="4933206"/>
            <a:ext cx="4032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MPR-4 Series Network Analyzer </a:t>
            </a:r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Connection 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Correction Manual</a:t>
            </a:r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5724128" y="4123918"/>
            <a:ext cx="3187158" cy="917079"/>
          </a:xfrm>
          <a:prstGeom prst="leftArrow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Energizing the device and return to step 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10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5943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23" grpId="0" animBg="1"/>
      <p:bldP spid="21" grpId="0" animBg="1"/>
      <p:bldP spid="22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66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03_Pazarlama_Paylasim\00_PRODUCT MARKETING\SSS Bölümü\MPR-47s arka baskı.68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76" r="18914" b="-1"/>
          <a:stretch/>
        </p:blipFill>
        <p:spPr bwMode="auto">
          <a:xfrm>
            <a:off x="-1860" y="771550"/>
            <a:ext cx="5293940" cy="24894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4067944" y="311799"/>
            <a:ext cx="5053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b="1" dirty="0" smtClean="0">
                <a:solidFill>
                  <a:prstClr val="whit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İLK KURULUM</a:t>
            </a:r>
            <a:endParaRPr lang="tr-TR" b="1" dirty="0">
              <a:solidFill>
                <a:prstClr val="white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5940152" y="4933206"/>
            <a:ext cx="4032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MPR-4 Series Network Analyzer </a:t>
            </a:r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Connection 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Correction Manual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755576" y="1881113"/>
            <a:ext cx="2520280" cy="1037729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15" name="Düz Ok Bağlayıcısı 14"/>
          <p:cNvCxnSpPr>
            <a:endCxn id="4" idx="0"/>
          </p:cNvCxnSpPr>
          <p:nvPr/>
        </p:nvCxnSpPr>
        <p:spPr>
          <a:xfrm flipH="1">
            <a:off x="690923" y="2774826"/>
            <a:ext cx="421562" cy="79367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Metin Kutusu 5"/>
          <p:cNvSpPr txBox="1">
            <a:spLocks noChangeArrowheads="1"/>
          </p:cNvSpPr>
          <p:nvPr/>
        </p:nvSpPr>
        <p:spPr bwMode="auto">
          <a:xfrm>
            <a:off x="-1860" y="3568502"/>
            <a:ext cx="1385566" cy="765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00" b="0" i="0" u="none" strike="noStrike" cap="none" normalizeH="0" baseline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defRPr>
            </a:lvl1pPr>
          </a:lstStyle>
          <a:p>
            <a:pPr algn="ctr"/>
            <a:r>
              <a:rPr lang="tr-TR" altLang="en-US" dirty="0" smtClean="0"/>
              <a:t>V1 </a:t>
            </a:r>
            <a:r>
              <a:rPr lang="tr-TR" altLang="en-US" dirty="0" err="1" smtClean="0"/>
              <a:t>Voltage</a:t>
            </a:r>
            <a:r>
              <a:rPr lang="tr-TR" altLang="en-US" dirty="0" smtClean="0"/>
              <a:t> Cable  </a:t>
            </a:r>
          </a:p>
          <a:p>
            <a:pPr algn="ctr"/>
            <a:r>
              <a:rPr lang="tr-TR" altLang="en-US" dirty="0" smtClean="0"/>
              <a:t>(#12 terminal)</a:t>
            </a:r>
            <a:endParaRPr lang="tr-TR" altLang="en-US" dirty="0"/>
          </a:p>
        </p:txBody>
      </p:sp>
      <p:cxnSp>
        <p:nvCxnSpPr>
          <p:cNvPr id="16" name="Düz Ok Bağlayıcısı 15"/>
          <p:cNvCxnSpPr>
            <a:endCxn id="5" idx="0"/>
          </p:cNvCxnSpPr>
          <p:nvPr/>
        </p:nvCxnSpPr>
        <p:spPr>
          <a:xfrm>
            <a:off x="1611769" y="2774826"/>
            <a:ext cx="1" cy="153908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>
            <a:endCxn id="18" idx="0"/>
          </p:cNvCxnSpPr>
          <p:nvPr/>
        </p:nvCxnSpPr>
        <p:spPr>
          <a:xfrm>
            <a:off x="2051720" y="2776414"/>
            <a:ext cx="364716" cy="7905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Metin Kutusu 8"/>
          <p:cNvSpPr txBox="1">
            <a:spLocks noChangeArrowheads="1"/>
          </p:cNvSpPr>
          <p:nvPr/>
        </p:nvSpPr>
        <p:spPr bwMode="auto">
          <a:xfrm>
            <a:off x="951658" y="4313907"/>
            <a:ext cx="1320223" cy="765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tr-TR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V2 </a:t>
            </a:r>
            <a:r>
              <a:rPr lang="tr-TR" altLang="en-US" sz="1200" dirty="0" err="1"/>
              <a:t>Voltage</a:t>
            </a:r>
            <a:r>
              <a:rPr lang="tr-TR" altLang="en-US" sz="1200" dirty="0"/>
              <a:t> Cable  </a:t>
            </a:r>
          </a:p>
          <a:p>
            <a:pPr algn="ctr"/>
            <a:r>
              <a:rPr lang="tr-TR" altLang="en-US" sz="1200" dirty="0"/>
              <a:t>(#</a:t>
            </a:r>
            <a:r>
              <a:rPr lang="tr-TR" altLang="en-US" sz="1200" dirty="0" smtClean="0"/>
              <a:t>13 </a:t>
            </a:r>
            <a:r>
              <a:rPr lang="tr-TR" altLang="en-US" sz="1200" dirty="0"/>
              <a:t>terminal)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Metin Kutusu 9"/>
          <p:cNvSpPr txBox="1">
            <a:spLocks noChangeArrowheads="1"/>
          </p:cNvSpPr>
          <p:nvPr/>
        </p:nvSpPr>
        <p:spPr bwMode="auto">
          <a:xfrm>
            <a:off x="1691680" y="3566914"/>
            <a:ext cx="1449512" cy="765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00" b="0" i="0" u="none" strike="noStrike" cap="none" normalizeH="0" baseline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defRPr>
            </a:lvl1pPr>
          </a:lstStyle>
          <a:p>
            <a:pPr algn="ctr"/>
            <a:r>
              <a:rPr lang="tr-TR" altLang="en-US" dirty="0" smtClean="0"/>
              <a:t>V3 </a:t>
            </a:r>
            <a:r>
              <a:rPr lang="tr-TR" altLang="en-US" dirty="0" err="1" smtClean="0"/>
              <a:t>Voltage</a:t>
            </a:r>
            <a:r>
              <a:rPr lang="tr-TR" altLang="en-US" dirty="0" smtClean="0"/>
              <a:t> </a:t>
            </a:r>
            <a:r>
              <a:rPr lang="tr-TR" altLang="en-US" dirty="0"/>
              <a:t>Cable  </a:t>
            </a:r>
          </a:p>
          <a:p>
            <a:pPr algn="ctr"/>
            <a:r>
              <a:rPr lang="tr-TR" altLang="en-US" dirty="0"/>
              <a:t>(#</a:t>
            </a:r>
            <a:r>
              <a:rPr lang="tr-TR" altLang="en-US" dirty="0" smtClean="0"/>
              <a:t>14 </a:t>
            </a:r>
            <a:r>
              <a:rPr lang="tr-TR" altLang="en-US" dirty="0"/>
              <a:t>terminal)</a:t>
            </a:r>
          </a:p>
        </p:txBody>
      </p:sp>
      <p:cxnSp>
        <p:nvCxnSpPr>
          <p:cNvPr id="20" name="Düz Ok Bağlayıcısı 19"/>
          <p:cNvCxnSpPr>
            <a:endCxn id="19" idx="0"/>
          </p:cNvCxnSpPr>
          <p:nvPr/>
        </p:nvCxnSpPr>
        <p:spPr>
          <a:xfrm>
            <a:off x="2967882" y="2776414"/>
            <a:ext cx="1659347" cy="7905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>
            <a:endCxn id="22" idx="0"/>
          </p:cNvCxnSpPr>
          <p:nvPr/>
        </p:nvCxnSpPr>
        <p:spPr>
          <a:xfrm>
            <a:off x="2542220" y="2776414"/>
            <a:ext cx="1109738" cy="153749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Metin Kutusu 12"/>
          <p:cNvSpPr txBox="1">
            <a:spLocks noChangeArrowheads="1"/>
          </p:cNvSpPr>
          <p:nvPr/>
        </p:nvSpPr>
        <p:spPr bwMode="auto">
          <a:xfrm>
            <a:off x="3975994" y="3566914"/>
            <a:ext cx="1302470" cy="765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00" b="0" i="0" u="none" strike="noStrike" cap="none" normalizeH="0" baseline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defRPr>
            </a:lvl1pPr>
          </a:lstStyle>
          <a:p>
            <a:pPr algn="ctr"/>
            <a:r>
              <a:rPr lang="tr-TR" altLang="en-US" smtClean="0"/>
              <a:t>Neutral Connection Cable </a:t>
            </a:r>
            <a:endParaRPr lang="tr-TR" altLang="en-US" dirty="0" smtClean="0"/>
          </a:p>
          <a:p>
            <a:pPr algn="ctr"/>
            <a:r>
              <a:rPr lang="tr-TR" altLang="en-US" dirty="0" smtClean="0"/>
              <a:t>(#16 terminal)</a:t>
            </a:r>
            <a:endParaRPr lang="tr-TR" altLang="en-US" dirty="0"/>
          </a:p>
        </p:txBody>
      </p:sp>
      <p:sp>
        <p:nvSpPr>
          <p:cNvPr id="22" name="Metin Kutusu 13"/>
          <p:cNvSpPr txBox="1">
            <a:spLocks noChangeArrowheads="1"/>
          </p:cNvSpPr>
          <p:nvPr/>
        </p:nvSpPr>
        <p:spPr bwMode="auto">
          <a:xfrm>
            <a:off x="2967882" y="4313907"/>
            <a:ext cx="1368152" cy="765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00" b="0" i="0" u="none" strike="noStrike" cap="none" normalizeH="0" baseline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defRPr>
            </a:lvl1pPr>
          </a:lstStyle>
          <a:p>
            <a:pPr algn="ctr"/>
            <a:r>
              <a:rPr lang="tr-TR" altLang="en-US" smtClean="0"/>
              <a:t>Earth Connection Cable  </a:t>
            </a:r>
            <a:endParaRPr lang="tr-TR" altLang="en-US" dirty="0"/>
          </a:p>
          <a:p>
            <a:pPr algn="ctr"/>
            <a:r>
              <a:rPr lang="tr-TR" altLang="en-US" dirty="0"/>
              <a:t>(#</a:t>
            </a:r>
            <a:r>
              <a:rPr lang="tr-TR" altLang="en-US" dirty="0" smtClean="0"/>
              <a:t>15 </a:t>
            </a:r>
            <a:r>
              <a:rPr lang="tr-TR" altLang="en-US" dirty="0"/>
              <a:t>terminal</a:t>
            </a:r>
            <a:r>
              <a:rPr lang="tr-TR" altLang="en-US" dirty="0" smtClean="0"/>
              <a:t>)</a:t>
            </a:r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5796488" y="147892"/>
            <a:ext cx="3187158" cy="1384995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voltage </a:t>
            </a:r>
            <a:r>
              <a:rPr lang="en-US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cables </a:t>
            </a:r>
            <a:r>
              <a:rPr lang="tr-TR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taken from the point to be measured </a:t>
            </a:r>
            <a:r>
              <a:rPr lang="en-US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must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be </a:t>
            </a:r>
            <a:r>
              <a:rPr lang="en-US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connected </a:t>
            </a:r>
            <a:r>
              <a:rPr lang="en-US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to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voltage measuring terminal </a:t>
            </a:r>
            <a:r>
              <a:rPr lang="tr-TR" alt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where</a:t>
            </a:r>
            <a:r>
              <a:rPr lang="tr-T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is on 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top </a:t>
            </a:r>
            <a:r>
              <a:rPr lang="tr-TR" alt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left</a:t>
            </a:r>
            <a:r>
              <a:rPr lang="tr-T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of </a:t>
            </a:r>
            <a:r>
              <a:rPr lang="tr-TR" alt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device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tr-TR" altLang="en-US" sz="120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200">
                <a:solidFill>
                  <a:srgbClr val="FF00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V1, V2, </a:t>
            </a:r>
            <a:r>
              <a:rPr lang="tr-TR" altLang="en-US" sz="1200">
                <a:solidFill>
                  <a:srgbClr val="FF00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V3 </a:t>
            </a:r>
            <a:r>
              <a:rPr lang="tr-TR" altLang="en-US" sz="1200" smtClean="0">
                <a:solidFill>
                  <a:srgbClr val="FF00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terminal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inputs are used for measuring the voltage of the three phases.</a:t>
            </a:r>
            <a:endParaRPr kumimoji="0" lang="tr-TR" altLang="en-US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Metin kutusu 49"/>
          <p:cNvSpPr txBox="1"/>
          <p:nvPr/>
        </p:nvSpPr>
        <p:spPr>
          <a:xfrm>
            <a:off x="80392" y="195486"/>
            <a:ext cx="4923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 smtClean="0">
                <a:solidFill>
                  <a:srgbClr val="FFC000"/>
                </a:solidFill>
              </a:rPr>
              <a:t>Voltage</a:t>
            </a:r>
            <a:r>
              <a:rPr lang="tr-TR" sz="2800" b="1" dirty="0" smtClean="0">
                <a:solidFill>
                  <a:srgbClr val="FFC000"/>
                </a:solidFill>
              </a:rPr>
              <a:t> Terminal Connection</a:t>
            </a:r>
            <a:endParaRPr lang="en-US" sz="2800" b="1" dirty="0">
              <a:solidFill>
                <a:srgbClr val="FFC000"/>
              </a:solidFill>
            </a:endParaRP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5796487" y="2110085"/>
            <a:ext cx="3324669" cy="461665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lvl="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voltage cable from phase 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2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is connected </a:t>
            </a:r>
            <a:r>
              <a:rPr lang="en-US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to </a:t>
            </a:r>
            <a:r>
              <a:rPr lang="tr-TR" altLang="en-US" sz="1200" b="1" smtClean="0">
                <a:solidFill>
                  <a:srgbClr val="FF00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V2 </a:t>
            </a:r>
            <a:r>
              <a:rPr lang="tr-TR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(2nd </a:t>
            </a:r>
            <a:r>
              <a:rPr lang="tr-TR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input) </a:t>
            </a:r>
            <a:r>
              <a:rPr lang="en-US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#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</a:t>
            </a: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3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terminal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,</a:t>
            </a:r>
            <a:endParaRPr lang="en-US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5796488" y="1513696"/>
            <a:ext cx="3187158" cy="646331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lvl="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voltage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cable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from phase 1 is </a:t>
            </a:r>
            <a:r>
              <a:rPr lang="en-US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connected </a:t>
            </a:r>
            <a:r>
              <a:rPr lang="en-US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to</a:t>
            </a:r>
            <a:r>
              <a:rPr lang="tr-TR" altLang="en-US" sz="1200" b="1" smtClean="0">
                <a:solidFill>
                  <a:srgbClr val="FF00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V1 </a:t>
            </a:r>
            <a:r>
              <a:rPr lang="tr-TR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(first input) </a:t>
            </a:r>
            <a:r>
              <a:rPr lang="tr-TR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#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12</a:t>
            </a: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terminal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,</a:t>
            </a:r>
            <a:endParaRPr lang="en-US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5796136" y="4091176"/>
            <a:ext cx="3187158" cy="830997"/>
          </a:xfrm>
          <a:prstGeom prst="rect">
            <a:avLst/>
          </a:prstGeom>
          <a:solidFill>
            <a:srgbClr val="FFD600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b="1" dirty="0">
                <a:solidFill>
                  <a:srgbClr val="FF00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ATTENTION! </a:t>
            </a:r>
            <a:r>
              <a:rPr lang="en-US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earth-neutral 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voltage</a:t>
            </a: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terminal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(#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15</a:t>
            </a: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)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and the neutral terminal </a:t>
            </a: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(#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16</a:t>
            </a: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)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shall be connected according to the connection type.</a:t>
            </a:r>
            <a:endParaRPr kumimoji="0" lang="tr-TR" altLang="en-US" sz="24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5808477" y="3714586"/>
            <a:ext cx="3187158" cy="276999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lvl="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Neutral 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is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connected to </a:t>
            </a: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#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16</a:t>
            </a: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terminal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  <a:endParaRPr kumimoji="0" lang="tr-TR" altLang="en-US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5796136" y="3118197"/>
            <a:ext cx="3187158" cy="461665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lvl="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#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15</a:t>
            </a: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terminal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is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used for earth-neutral voltage measurement.</a:t>
            </a:r>
            <a:endParaRPr kumimoji="0" lang="tr-TR" altLang="en-US" sz="12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33" name="Rectangle 13"/>
          <p:cNvSpPr>
            <a:spLocks noChangeArrowheads="1"/>
          </p:cNvSpPr>
          <p:nvPr/>
        </p:nvSpPr>
        <p:spPr bwMode="auto">
          <a:xfrm>
            <a:off x="5796135" y="2614141"/>
            <a:ext cx="3325021" cy="461665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lvl="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voltage cable from phase 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3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is connected </a:t>
            </a:r>
            <a:r>
              <a:rPr lang="en-US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to </a:t>
            </a:r>
            <a:r>
              <a:rPr lang="tr-TR" altLang="en-US" sz="1200" b="1" smtClean="0">
                <a:solidFill>
                  <a:srgbClr val="FF00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V3 </a:t>
            </a:r>
            <a:r>
              <a:rPr lang="tr-TR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(3rd </a:t>
            </a:r>
            <a:r>
              <a:rPr lang="tr-TR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input</a:t>
            </a:r>
            <a:r>
              <a:rPr lang="tr-TR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) </a:t>
            </a:r>
            <a:r>
              <a:rPr lang="en-US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#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</a:t>
            </a:r>
            <a:r>
              <a:rPr lang="tr-TR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4</a:t>
            </a:r>
            <a:r>
              <a:rPr lang="en-US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terminal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153874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30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/>
      <p:bldP spid="5" grpId="0"/>
      <p:bldP spid="18" grpId="0"/>
      <p:bldP spid="19" grpId="0"/>
      <p:bldP spid="22" grpId="0"/>
      <p:bldP spid="23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Z:\03_Pazarlama_Paylasim\00_PRODUCT MARKETING\SSS Bölümü\MPR-47s arka baskı.68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6" t="3226" r="-4442" b="55649"/>
          <a:stretch/>
        </p:blipFill>
        <p:spPr bwMode="auto">
          <a:xfrm>
            <a:off x="179512" y="987574"/>
            <a:ext cx="5293940" cy="24894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4067944" y="311799"/>
            <a:ext cx="5053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b="1" dirty="0" smtClean="0">
                <a:solidFill>
                  <a:prstClr val="whit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İLK KURULUM</a:t>
            </a:r>
            <a:endParaRPr lang="tr-TR" b="1" dirty="0">
              <a:solidFill>
                <a:prstClr val="white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115510" y="1059582"/>
            <a:ext cx="1240466" cy="979637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15" name="Düz Ok Bağlayıcısı 14"/>
          <p:cNvCxnSpPr>
            <a:endCxn id="4" idx="0"/>
          </p:cNvCxnSpPr>
          <p:nvPr/>
        </p:nvCxnSpPr>
        <p:spPr>
          <a:xfrm flipH="1">
            <a:off x="2096431" y="1818536"/>
            <a:ext cx="1253682" cy="21712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Metin Kutusu 5"/>
          <p:cNvSpPr txBox="1">
            <a:spLocks noChangeArrowheads="1"/>
          </p:cNvSpPr>
          <p:nvPr/>
        </p:nvSpPr>
        <p:spPr bwMode="auto">
          <a:xfrm>
            <a:off x="1403648" y="3989824"/>
            <a:ext cx="1385566" cy="110220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00" b="0" i="0" u="none" strike="noStrike" cap="none" normalizeH="0" baseline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defRPr>
            </a:lvl1pPr>
          </a:lstStyle>
          <a:p>
            <a:pPr algn="ctr"/>
            <a:r>
              <a:rPr lang="tr-TR" altLang="en-US" dirty="0" err="1"/>
              <a:t>Preferably</a:t>
            </a:r>
            <a:r>
              <a:rPr lang="tr-TR" altLang="en-US" dirty="0"/>
              <a:t> </a:t>
            </a:r>
            <a:r>
              <a:rPr lang="tr-TR" altLang="en-US" dirty="0" err="1"/>
              <a:t>Phase</a:t>
            </a:r>
            <a:r>
              <a:rPr lang="tr-TR" altLang="en-US" dirty="0"/>
              <a:t> </a:t>
            </a:r>
            <a:r>
              <a:rPr lang="tr-TR" altLang="en-US" dirty="0" smtClean="0"/>
              <a:t>Connection</a:t>
            </a:r>
          </a:p>
          <a:p>
            <a:pPr algn="ctr"/>
            <a:r>
              <a:rPr lang="tr-TR" altLang="en-US" dirty="0" smtClean="0"/>
              <a:t>(#9 terminal)</a:t>
            </a:r>
            <a:endParaRPr lang="tr-TR" altLang="en-US" dirty="0"/>
          </a:p>
        </p:txBody>
      </p:sp>
      <p:cxnSp>
        <p:nvCxnSpPr>
          <p:cNvPr id="16" name="Düz Ok Bağlayıcısı 15"/>
          <p:cNvCxnSpPr>
            <a:endCxn id="5" idx="0"/>
          </p:cNvCxnSpPr>
          <p:nvPr/>
        </p:nvCxnSpPr>
        <p:spPr>
          <a:xfrm>
            <a:off x="4039770" y="1818536"/>
            <a:ext cx="40214" cy="212284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Metin Kutusu 8"/>
          <p:cNvSpPr txBox="1">
            <a:spLocks noChangeArrowheads="1"/>
          </p:cNvSpPr>
          <p:nvPr/>
        </p:nvSpPr>
        <p:spPr bwMode="auto">
          <a:xfrm>
            <a:off x="3419872" y="3941381"/>
            <a:ext cx="1320223" cy="110220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altLang="en-US" sz="1200" dirty="0" err="1"/>
              <a:t>Preferably</a:t>
            </a:r>
            <a:r>
              <a:rPr lang="tr-TR" altLang="en-US" sz="1200" dirty="0"/>
              <a:t> </a:t>
            </a:r>
            <a:r>
              <a:rPr lang="tr-TR" altLang="en-US" sz="1200" dirty="0" err="1" smtClean="0"/>
              <a:t>Neutral</a:t>
            </a:r>
            <a:r>
              <a:rPr lang="tr-TR" altLang="en-US" sz="1200" dirty="0" smtClean="0"/>
              <a:t> Connection</a:t>
            </a:r>
            <a:endParaRPr lang="tr-TR" altLang="en-US" sz="1200" dirty="0"/>
          </a:p>
          <a:p>
            <a:pPr algn="ctr"/>
            <a:r>
              <a:rPr lang="tr-TR" altLang="en-US" sz="1200" dirty="0" smtClean="0"/>
              <a:t>(#11 terminal)</a:t>
            </a:r>
            <a:endParaRPr lang="tr-TR" altLang="en-US" sz="1200" dirty="0"/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5796488" y="767587"/>
            <a:ext cx="3187158" cy="1015663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red terminal located in the upper right corner of the device is the supply terminal. The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supply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voltage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connection, which may differ according to the product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version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,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is made from this 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terminal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  <a:endParaRPr kumimoji="0" lang="tr-TR" altLang="en-US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5779296" y="2627151"/>
            <a:ext cx="3187158" cy="646331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lvl="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tr-TR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As</a:t>
            </a:r>
            <a:r>
              <a:rPr lang="tr-TR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can be fed from one of the measuring terminals or it is preferred to feed it though a separte fuse.</a:t>
            </a:r>
            <a:endParaRPr lang="tr-TR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5796488" y="1761078"/>
            <a:ext cx="3187158" cy="830997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lvl="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#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9 </a:t>
            </a:r>
            <a:r>
              <a:rPr lang="en-US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and </a:t>
            </a: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#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11</a:t>
            </a: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terminals</a:t>
            </a: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are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connected to the phase and neutral 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from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grid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circuit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,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rgbClr val="FF00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order of connection is not important.</a:t>
            </a:r>
            <a:endParaRPr kumimoji="0" lang="tr-TR" altLang="en-US" sz="12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5789632" y="3403588"/>
            <a:ext cx="3187158" cy="461665"/>
          </a:xfrm>
          <a:prstGeom prst="rect">
            <a:avLst/>
          </a:prstGeom>
          <a:solidFill>
            <a:srgbClr val="FFD600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b="1" dirty="0">
                <a:solidFill>
                  <a:srgbClr val="FF00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ATTENTION! </a:t>
            </a:r>
            <a:r>
              <a:rPr lang="en-US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For DC models, it is important to </a:t>
            </a:r>
            <a:r>
              <a:rPr lang="en-US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connect </a:t>
            </a:r>
            <a:r>
              <a:rPr lang="en-US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(+) </a:t>
            </a:r>
            <a:r>
              <a:rPr lang="en-US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to </a:t>
            </a:r>
            <a:r>
              <a:rPr lang="tr-T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#</a:t>
            </a:r>
            <a:r>
              <a:rPr lang="en-US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9 </a:t>
            </a:r>
            <a:r>
              <a:rPr lang="en-US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and </a:t>
            </a:r>
            <a:r>
              <a:rPr lang="en-US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(-) </a:t>
            </a:r>
            <a:r>
              <a:rPr lang="en-US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to </a:t>
            </a:r>
            <a:r>
              <a:rPr lang="tr-TR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#</a:t>
            </a:r>
            <a:r>
              <a:rPr lang="en-US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11</a:t>
            </a:r>
            <a:r>
              <a:rPr lang="tr-T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terminal</a:t>
            </a:r>
            <a:r>
              <a:rPr lang="en-US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  <a:endParaRPr lang="tr-TR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552450"/>
            <a:ext cx="9144000" cy="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6257925"/>
            <a:ext cx="9144000" cy="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5940152" y="4933206"/>
            <a:ext cx="4032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MPR-4 Series Network Analyzer </a:t>
            </a:r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Connection 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Correction Manual</a:t>
            </a:r>
          </a:p>
        </p:txBody>
      </p:sp>
      <p:sp>
        <p:nvSpPr>
          <p:cNvPr id="22" name="Metin kutusu 21"/>
          <p:cNvSpPr txBox="1"/>
          <p:nvPr/>
        </p:nvSpPr>
        <p:spPr>
          <a:xfrm>
            <a:off x="80392" y="195486"/>
            <a:ext cx="4923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 smtClean="0">
                <a:solidFill>
                  <a:srgbClr val="FFC000"/>
                </a:solidFill>
              </a:rPr>
              <a:t>Supply</a:t>
            </a:r>
            <a:r>
              <a:rPr lang="tr-TR" sz="2800" b="1" dirty="0" smtClean="0">
                <a:solidFill>
                  <a:srgbClr val="FFC000"/>
                </a:solidFill>
              </a:rPr>
              <a:t> Terminal Connection</a:t>
            </a:r>
            <a:endParaRPr lang="en-US" sz="2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03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/>
      <p:bldP spid="5" grpId="0"/>
      <p:bldP spid="23" grpId="0" animBg="1"/>
      <p:bldP spid="27" grpId="0" animBg="1"/>
      <p:bldP spid="28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8" t="-5641" r="14860" b="50000"/>
          <a:stretch/>
        </p:blipFill>
        <p:spPr>
          <a:xfrm>
            <a:off x="541019" y="771550"/>
            <a:ext cx="4289859" cy="27363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Dikdörtgen 13"/>
          <p:cNvSpPr/>
          <p:nvPr/>
        </p:nvSpPr>
        <p:spPr>
          <a:xfrm>
            <a:off x="1115616" y="1131590"/>
            <a:ext cx="2686651" cy="86400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15" name="Düz Ok Bağlayıcısı 14"/>
          <p:cNvCxnSpPr>
            <a:endCxn id="4" idx="0"/>
          </p:cNvCxnSpPr>
          <p:nvPr/>
        </p:nvCxnSpPr>
        <p:spPr>
          <a:xfrm flipH="1">
            <a:off x="953852" y="1885062"/>
            <a:ext cx="593812" cy="176839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Metin Kutusu 5"/>
          <p:cNvSpPr txBox="1">
            <a:spLocks noChangeArrowheads="1"/>
          </p:cNvSpPr>
          <p:nvPr/>
        </p:nvSpPr>
        <p:spPr bwMode="auto">
          <a:xfrm>
            <a:off x="144016" y="3653458"/>
            <a:ext cx="1619672" cy="765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00" b="0" i="0" u="none" strike="noStrike" cap="none" normalizeH="0" baseline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defRPr>
            </a:lvl1pPr>
          </a:lstStyle>
          <a:p>
            <a:pPr algn="ctr"/>
            <a:r>
              <a:rPr lang="tr-TR" altLang="en-US" dirty="0" smtClean="0"/>
              <a:t>K1 </a:t>
            </a:r>
            <a:r>
              <a:rPr lang="tr-TR" altLang="en-US" dirty="0" err="1" smtClean="0"/>
              <a:t>and</a:t>
            </a:r>
            <a:r>
              <a:rPr lang="tr-TR" altLang="en-US" dirty="0" smtClean="0"/>
              <a:t> L1 </a:t>
            </a:r>
            <a:r>
              <a:rPr lang="tr-TR" altLang="en-US" dirty="0" err="1" smtClean="0"/>
              <a:t>cable</a:t>
            </a:r>
            <a:r>
              <a:rPr lang="tr-TR" altLang="en-US" dirty="0" smtClean="0"/>
              <a:t> </a:t>
            </a:r>
          </a:p>
          <a:p>
            <a:pPr algn="ctr"/>
            <a:r>
              <a:rPr lang="tr-TR" altLang="en-US" dirty="0" smtClean="0"/>
              <a:t>of CT1</a:t>
            </a:r>
          </a:p>
          <a:p>
            <a:pPr algn="ctr"/>
            <a:r>
              <a:rPr lang="tr-TR" altLang="en-US" dirty="0" smtClean="0"/>
              <a:t>(#1 </a:t>
            </a:r>
            <a:r>
              <a:rPr lang="tr-TR" altLang="en-US" dirty="0" err="1" smtClean="0"/>
              <a:t>and</a:t>
            </a:r>
            <a:r>
              <a:rPr lang="tr-TR" altLang="en-US" dirty="0" smtClean="0"/>
              <a:t> #2 </a:t>
            </a:r>
            <a:r>
              <a:rPr lang="tr-TR" altLang="en-US" dirty="0" err="1" smtClean="0"/>
              <a:t>terminals</a:t>
            </a:r>
            <a:r>
              <a:rPr lang="tr-TR" altLang="en-US" dirty="0" smtClean="0"/>
              <a:t>)</a:t>
            </a:r>
            <a:endParaRPr lang="tr-TR" altLang="en-US" dirty="0"/>
          </a:p>
        </p:txBody>
      </p:sp>
      <p:cxnSp>
        <p:nvCxnSpPr>
          <p:cNvPr id="16" name="Düz Ok Bağlayıcısı 15"/>
          <p:cNvCxnSpPr/>
          <p:nvPr/>
        </p:nvCxnSpPr>
        <p:spPr>
          <a:xfrm flipH="1">
            <a:off x="1800000" y="1885062"/>
            <a:ext cx="216024" cy="2513801"/>
          </a:xfrm>
          <a:prstGeom prst="straightConnector1">
            <a:avLst/>
          </a:prstGeom>
          <a:ln w="38100">
            <a:solidFill>
              <a:srgbClr val="FFD6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>
            <a:off x="2542220" y="1885062"/>
            <a:ext cx="229580" cy="1768396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Metin Kutusu 8"/>
          <p:cNvSpPr txBox="1">
            <a:spLocks noChangeArrowheads="1"/>
          </p:cNvSpPr>
          <p:nvPr/>
        </p:nvSpPr>
        <p:spPr bwMode="auto">
          <a:xfrm>
            <a:off x="1115616" y="4398863"/>
            <a:ext cx="1570620" cy="765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altLang="en-US" sz="1200" smtClean="0"/>
              <a:t>K2 </a:t>
            </a:r>
            <a:r>
              <a:rPr lang="tr-TR" altLang="en-US" sz="1200" err="1"/>
              <a:t>and</a:t>
            </a:r>
            <a:r>
              <a:rPr lang="tr-TR" altLang="en-US" sz="1200"/>
              <a:t> </a:t>
            </a:r>
            <a:r>
              <a:rPr lang="tr-TR" altLang="en-US" sz="1200" smtClean="0"/>
              <a:t>L2 </a:t>
            </a:r>
            <a:r>
              <a:rPr lang="tr-TR" altLang="en-US" sz="1200" dirty="0" err="1"/>
              <a:t>cable</a:t>
            </a:r>
            <a:r>
              <a:rPr lang="tr-TR" altLang="en-US" sz="1200" dirty="0"/>
              <a:t> </a:t>
            </a:r>
            <a:endParaRPr lang="tr-TR" altLang="en-US" sz="1200" dirty="0" smtClean="0"/>
          </a:p>
          <a:p>
            <a:pPr algn="ctr"/>
            <a:r>
              <a:rPr lang="tr-TR" altLang="en-US" sz="1200" dirty="0" smtClean="0"/>
              <a:t>of CT2</a:t>
            </a:r>
            <a:endParaRPr lang="tr-TR" altLang="en-US" sz="1200" dirty="0"/>
          </a:p>
          <a:p>
            <a:pPr algn="ctr"/>
            <a:r>
              <a:rPr lang="tr-TR" altLang="en-US" sz="1200" dirty="0" smtClean="0"/>
              <a:t>(#3 </a:t>
            </a:r>
            <a:r>
              <a:rPr lang="tr-TR" altLang="en-US" sz="1200" dirty="0" err="1"/>
              <a:t>and</a:t>
            </a:r>
            <a:r>
              <a:rPr lang="tr-TR" altLang="en-US" sz="1200" dirty="0"/>
              <a:t> </a:t>
            </a:r>
            <a:r>
              <a:rPr lang="tr-TR" altLang="en-US" sz="1200" dirty="0" smtClean="0"/>
              <a:t>#4 </a:t>
            </a:r>
            <a:r>
              <a:rPr lang="tr-TR" altLang="en-US" sz="1200" dirty="0" err="1"/>
              <a:t>terminals</a:t>
            </a:r>
            <a:r>
              <a:rPr lang="tr-TR" altLang="en-US" sz="1200" dirty="0"/>
              <a:t>)</a:t>
            </a:r>
          </a:p>
        </p:txBody>
      </p:sp>
      <p:sp>
        <p:nvSpPr>
          <p:cNvPr id="18" name="Metin Kutusu 9"/>
          <p:cNvSpPr txBox="1">
            <a:spLocks noChangeArrowheads="1"/>
          </p:cNvSpPr>
          <p:nvPr/>
        </p:nvSpPr>
        <p:spPr bwMode="auto">
          <a:xfrm>
            <a:off x="2141142" y="3651870"/>
            <a:ext cx="1566762" cy="765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00" b="0" i="0" u="none" strike="noStrike" cap="none" normalizeH="0" baseline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defRPr>
            </a:lvl1pPr>
          </a:lstStyle>
          <a:p>
            <a:pPr algn="ctr"/>
            <a:r>
              <a:rPr lang="tr-TR" altLang="en-US" smtClean="0"/>
              <a:t>K3 </a:t>
            </a:r>
            <a:r>
              <a:rPr lang="tr-TR" altLang="en-US" err="1"/>
              <a:t>and</a:t>
            </a:r>
            <a:r>
              <a:rPr lang="tr-TR" altLang="en-US"/>
              <a:t> </a:t>
            </a:r>
            <a:r>
              <a:rPr lang="tr-TR" altLang="en-US" smtClean="0"/>
              <a:t>L3 </a:t>
            </a:r>
            <a:r>
              <a:rPr lang="tr-TR" altLang="en-US" dirty="0" err="1"/>
              <a:t>cable</a:t>
            </a:r>
            <a:r>
              <a:rPr lang="tr-TR" altLang="en-US" dirty="0"/>
              <a:t> </a:t>
            </a:r>
            <a:endParaRPr lang="tr-TR" altLang="en-US" dirty="0" smtClean="0"/>
          </a:p>
          <a:p>
            <a:pPr algn="ctr"/>
            <a:r>
              <a:rPr lang="tr-TR" altLang="en-US" dirty="0" smtClean="0"/>
              <a:t>of CT3</a:t>
            </a:r>
            <a:endParaRPr lang="tr-TR" altLang="en-US" dirty="0"/>
          </a:p>
          <a:p>
            <a:pPr algn="ctr"/>
            <a:r>
              <a:rPr lang="tr-TR" altLang="en-US" dirty="0" smtClean="0"/>
              <a:t>(#5 </a:t>
            </a:r>
            <a:r>
              <a:rPr lang="tr-TR" altLang="en-US" dirty="0" err="1"/>
              <a:t>and</a:t>
            </a:r>
            <a:r>
              <a:rPr lang="tr-TR" altLang="en-US" dirty="0"/>
              <a:t> </a:t>
            </a:r>
            <a:r>
              <a:rPr lang="tr-TR" altLang="en-US" dirty="0" smtClean="0"/>
              <a:t>#6 </a:t>
            </a:r>
            <a:r>
              <a:rPr lang="tr-TR" altLang="en-US" dirty="0" err="1"/>
              <a:t>terminals</a:t>
            </a:r>
            <a:r>
              <a:rPr lang="tr-TR" altLang="en-US" dirty="0"/>
              <a:t>)</a:t>
            </a: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3024000" y="1885062"/>
            <a:ext cx="908807" cy="2513801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Metin Kutusu 13"/>
          <p:cNvSpPr txBox="1">
            <a:spLocks noChangeArrowheads="1"/>
          </p:cNvSpPr>
          <p:nvPr/>
        </p:nvSpPr>
        <p:spPr bwMode="auto">
          <a:xfrm>
            <a:off x="3221262" y="4398863"/>
            <a:ext cx="1609616" cy="765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00" b="0" i="0" u="none" strike="noStrike" cap="none" normalizeH="0" baseline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defRPr>
            </a:lvl1pPr>
          </a:lstStyle>
          <a:p>
            <a:pPr algn="ctr"/>
            <a:r>
              <a:rPr lang="tr-TR" altLang="en-US" smtClean="0"/>
              <a:t>K4 </a:t>
            </a:r>
            <a:r>
              <a:rPr lang="tr-TR" altLang="en-US" err="1"/>
              <a:t>and</a:t>
            </a:r>
            <a:r>
              <a:rPr lang="tr-TR" altLang="en-US"/>
              <a:t> </a:t>
            </a:r>
            <a:r>
              <a:rPr lang="tr-TR" altLang="en-US" smtClean="0"/>
              <a:t>L4 </a:t>
            </a:r>
            <a:r>
              <a:rPr lang="tr-TR" altLang="en-US" dirty="0" err="1"/>
              <a:t>cable</a:t>
            </a:r>
            <a:r>
              <a:rPr lang="tr-TR" altLang="en-US" dirty="0"/>
              <a:t> of </a:t>
            </a:r>
            <a:r>
              <a:rPr lang="tr-TR" altLang="en-US" dirty="0" smtClean="0"/>
              <a:t>CT4</a:t>
            </a:r>
            <a:endParaRPr lang="tr-TR" altLang="en-US" dirty="0"/>
          </a:p>
          <a:p>
            <a:pPr algn="ctr"/>
            <a:r>
              <a:rPr lang="tr-TR" altLang="en-US" dirty="0" smtClean="0"/>
              <a:t>(#7 </a:t>
            </a:r>
            <a:r>
              <a:rPr lang="tr-TR" altLang="en-US" dirty="0" err="1"/>
              <a:t>and</a:t>
            </a:r>
            <a:r>
              <a:rPr lang="tr-TR" altLang="en-US" dirty="0"/>
              <a:t> </a:t>
            </a:r>
            <a:r>
              <a:rPr lang="tr-TR" altLang="en-US" dirty="0" smtClean="0"/>
              <a:t>#8 </a:t>
            </a:r>
            <a:r>
              <a:rPr lang="tr-TR" altLang="en-US" dirty="0" err="1"/>
              <a:t>terminals</a:t>
            </a:r>
            <a:r>
              <a:rPr lang="tr-TR" altLang="en-US" dirty="0"/>
              <a:t>)</a:t>
            </a:r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5796488" y="627534"/>
            <a:ext cx="3187158" cy="830997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Secondary K - L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cables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of current 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transformers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(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K1-L1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, K2-L2 and 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K3-L3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)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are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connected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to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current terminal </a:t>
            </a:r>
            <a:r>
              <a:rPr lang="tr-TR" alt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where</a:t>
            </a:r>
            <a:r>
              <a:rPr lang="tr-T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is on 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top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left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of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device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  <a:endParaRPr lang="en-US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5796488" y="1561897"/>
            <a:ext cx="3186806" cy="646331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lvl="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US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K1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cable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from 1st Current Transformer is connected to </a:t>
            </a:r>
            <a:r>
              <a:rPr lang="en-US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1st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terminal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, </a:t>
            </a:r>
            <a:r>
              <a:rPr lang="en-US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L1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cable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is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connected to </a:t>
            </a:r>
            <a:r>
              <a:rPr lang="en-US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2nd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terminal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,</a:t>
            </a:r>
            <a:endParaRPr lang="en-US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5796136" y="3723878"/>
            <a:ext cx="3187158" cy="830997"/>
          </a:xfrm>
          <a:prstGeom prst="rect">
            <a:avLst/>
          </a:prstGeom>
          <a:solidFill>
            <a:srgbClr val="FFD600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b="1" dirty="0">
                <a:solidFill>
                  <a:srgbClr val="FF00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ATTENTION! </a:t>
            </a:r>
            <a:r>
              <a:rPr lang="en-US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If you want to measure neutral </a:t>
            </a:r>
            <a:r>
              <a:rPr lang="en-US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current</a:t>
            </a:r>
            <a:r>
              <a:rPr lang="tr-T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, </a:t>
            </a:r>
            <a:r>
              <a:rPr lang="tr-TR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y</a:t>
            </a:r>
            <a:r>
              <a:rPr lang="en-US" alt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ou</a:t>
            </a:r>
            <a:r>
              <a:rPr lang="en-US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can </a:t>
            </a:r>
            <a:r>
              <a:rPr lang="tr-T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connect </a:t>
            </a:r>
            <a:r>
              <a:rPr lang="en-US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leads from current transformer connected to the neutral to #</a:t>
            </a:r>
            <a:r>
              <a:rPr lang="en-US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7 </a:t>
            </a:r>
            <a:r>
              <a:rPr lang="en-US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and </a:t>
            </a:r>
            <a:r>
              <a:rPr lang="tr-T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#</a:t>
            </a:r>
            <a:r>
              <a:rPr lang="en-US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8</a:t>
            </a:r>
            <a:r>
              <a:rPr lang="tr-TR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terminals</a:t>
            </a:r>
            <a:r>
              <a:rPr lang="en-US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  <a:endParaRPr kumimoji="0" lang="tr-TR" altLang="en-US" sz="240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5796136" y="3003798"/>
            <a:ext cx="3187158" cy="646331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lvl="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US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K</a:t>
            </a:r>
            <a:r>
              <a:rPr lang="tr-TR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3</a:t>
            </a:r>
            <a:r>
              <a:rPr lang="en-US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cable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from 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3rd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Current Transformer is connected to </a:t>
            </a: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5th</a:t>
            </a:r>
            <a:r>
              <a:rPr lang="en-US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, </a:t>
            </a:r>
            <a:r>
              <a:rPr lang="en-US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L</a:t>
            </a:r>
            <a:r>
              <a:rPr lang="tr-TR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3</a:t>
            </a:r>
            <a:r>
              <a:rPr lang="en-US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cable</a:t>
            </a:r>
            <a:r>
              <a:rPr lang="tr-T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is connected to </a:t>
            </a: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6th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terminal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,</a:t>
            </a:r>
            <a:r>
              <a:rPr lang="tr-T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 </a:t>
            </a:r>
          </a:p>
        </p:txBody>
      </p:sp>
      <p:sp>
        <p:nvSpPr>
          <p:cNvPr id="33" name="Rectangle 13"/>
          <p:cNvSpPr>
            <a:spLocks noChangeArrowheads="1"/>
          </p:cNvSpPr>
          <p:nvPr/>
        </p:nvSpPr>
        <p:spPr bwMode="auto">
          <a:xfrm>
            <a:off x="5796136" y="2283718"/>
            <a:ext cx="3187158" cy="646331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lvl="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US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K</a:t>
            </a:r>
            <a:r>
              <a:rPr lang="tr-TR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2</a:t>
            </a:r>
            <a:r>
              <a:rPr lang="en-US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cable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from 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2nd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Current Transformer is connected to </a:t>
            </a: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3rd</a:t>
            </a:r>
            <a:r>
              <a:rPr lang="en-US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, </a:t>
            </a:r>
            <a:r>
              <a:rPr lang="en-US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L</a:t>
            </a:r>
            <a:r>
              <a:rPr lang="tr-TR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2</a:t>
            </a:r>
            <a:r>
              <a:rPr lang="en-US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cable</a:t>
            </a:r>
            <a:r>
              <a:rPr lang="tr-T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is connected to </a:t>
            </a: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4th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terminal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,</a:t>
            </a:r>
            <a:r>
              <a:rPr lang="tr-T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 </a:t>
            </a:r>
          </a:p>
        </p:txBody>
      </p:sp>
      <p:cxnSp>
        <p:nvCxnSpPr>
          <p:cNvPr id="35" name="Düz Ok Bağlayıcısı 34"/>
          <p:cNvCxnSpPr/>
          <p:nvPr/>
        </p:nvCxnSpPr>
        <p:spPr>
          <a:xfrm flipH="1">
            <a:off x="1115616" y="1885062"/>
            <a:ext cx="648072" cy="176839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1" name="Düz Ok Bağlayıcısı 40"/>
          <p:cNvCxnSpPr/>
          <p:nvPr/>
        </p:nvCxnSpPr>
        <p:spPr>
          <a:xfrm flipH="1">
            <a:off x="1922868" y="1885062"/>
            <a:ext cx="344876" cy="2513800"/>
          </a:xfrm>
          <a:prstGeom prst="straightConnector1">
            <a:avLst/>
          </a:prstGeom>
          <a:ln w="38100">
            <a:solidFill>
              <a:srgbClr val="FFD6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9" name="Düz Ok Bağlayıcısı 48"/>
          <p:cNvCxnSpPr>
            <a:endCxn id="18" idx="0"/>
          </p:cNvCxnSpPr>
          <p:nvPr/>
        </p:nvCxnSpPr>
        <p:spPr>
          <a:xfrm>
            <a:off x="2771800" y="1885062"/>
            <a:ext cx="152723" cy="1766808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5" name="Düz Ok Bağlayıcısı 54"/>
          <p:cNvCxnSpPr/>
          <p:nvPr/>
        </p:nvCxnSpPr>
        <p:spPr>
          <a:xfrm>
            <a:off x="3275856" y="1885062"/>
            <a:ext cx="864096" cy="2513801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8" name="Metin kutusu 27"/>
          <p:cNvSpPr txBox="1"/>
          <p:nvPr/>
        </p:nvSpPr>
        <p:spPr>
          <a:xfrm>
            <a:off x="5940152" y="4933206"/>
            <a:ext cx="4032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MPR-4 Series Network Analyzer </a:t>
            </a:r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Connection 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Correction Manual</a:t>
            </a:r>
          </a:p>
        </p:txBody>
      </p:sp>
      <p:sp>
        <p:nvSpPr>
          <p:cNvPr id="29" name="Metin kutusu 28"/>
          <p:cNvSpPr txBox="1"/>
          <p:nvPr/>
        </p:nvSpPr>
        <p:spPr>
          <a:xfrm>
            <a:off x="80392" y="195486"/>
            <a:ext cx="4923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 smtClean="0">
                <a:solidFill>
                  <a:srgbClr val="FFC000"/>
                </a:solidFill>
              </a:rPr>
              <a:t>Current</a:t>
            </a:r>
            <a:r>
              <a:rPr lang="tr-TR" sz="2800" b="1" dirty="0" smtClean="0">
                <a:solidFill>
                  <a:srgbClr val="FFC000"/>
                </a:solidFill>
              </a:rPr>
              <a:t> Terminal Connection</a:t>
            </a:r>
            <a:endParaRPr lang="en-US" sz="2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77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/>
      <p:bldP spid="5" grpId="0"/>
      <p:bldP spid="18" grpId="0"/>
      <p:bldP spid="22" grpId="0"/>
      <p:bldP spid="23" grpId="0" animBg="1"/>
      <p:bldP spid="27" grpId="0" animBg="1"/>
      <p:bldP spid="30" grpId="0" animBg="1"/>
      <p:bldP spid="32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Metin kutusu 33"/>
          <p:cNvSpPr txBox="1"/>
          <p:nvPr/>
        </p:nvSpPr>
        <p:spPr>
          <a:xfrm>
            <a:off x="5940152" y="4933206"/>
            <a:ext cx="4032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MPR-4 Series Network Analyzer </a:t>
            </a:r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Connection 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Correction Manual</a:t>
            </a:r>
          </a:p>
        </p:txBody>
      </p:sp>
      <p:pic>
        <p:nvPicPr>
          <p:cNvPr id="29" name="Picture 2" descr="Z:\03_Pazarlama_Paylasim\00_PRODUCT MARKETING\SSS Bölümü\MPR-47s arka baskı.68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2" t="58365" r="-3680" b="1189"/>
          <a:stretch/>
        </p:blipFill>
        <p:spPr bwMode="auto">
          <a:xfrm>
            <a:off x="395536" y="843558"/>
            <a:ext cx="4415904" cy="24482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4067944" y="311799"/>
            <a:ext cx="5053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b="1" dirty="0" smtClean="0">
                <a:solidFill>
                  <a:prstClr val="whit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İLK KURULUM</a:t>
            </a:r>
            <a:endParaRPr lang="tr-TR" b="1" dirty="0">
              <a:solidFill>
                <a:prstClr val="white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53253" y="2139702"/>
            <a:ext cx="1326659" cy="721669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15" name="Düz Ok Bağlayıcısı 14"/>
          <p:cNvCxnSpPr/>
          <p:nvPr/>
        </p:nvCxnSpPr>
        <p:spPr>
          <a:xfrm flipH="1">
            <a:off x="1944000" y="2715766"/>
            <a:ext cx="843125" cy="79367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Metin Kutusu 5"/>
          <p:cNvSpPr txBox="1">
            <a:spLocks noChangeArrowheads="1"/>
          </p:cNvSpPr>
          <p:nvPr/>
        </p:nvSpPr>
        <p:spPr bwMode="auto">
          <a:xfrm>
            <a:off x="1187624" y="3509442"/>
            <a:ext cx="1385566" cy="765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00" b="0" i="0" u="none" strike="noStrike" cap="none" normalizeH="0" baseline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defRPr>
            </a:lvl1pPr>
          </a:lstStyle>
          <a:p>
            <a:pPr algn="ctr"/>
            <a:r>
              <a:rPr lang="tr-TR" altLang="en-US" dirty="0" smtClean="0"/>
              <a:t>«</a:t>
            </a:r>
            <a:r>
              <a:rPr lang="tr-TR" altLang="en-US" dirty="0" err="1" smtClean="0"/>
              <a:t>Ground</a:t>
            </a:r>
            <a:r>
              <a:rPr lang="tr-TR" altLang="en-US" dirty="0" smtClean="0"/>
              <a:t>» </a:t>
            </a:r>
          </a:p>
          <a:p>
            <a:pPr algn="ctr"/>
            <a:r>
              <a:rPr lang="tr-TR" altLang="en-US" dirty="0" smtClean="0"/>
              <a:t>(#17 terminal)</a:t>
            </a:r>
            <a:endParaRPr lang="tr-TR" altLang="en-US" dirty="0"/>
          </a:p>
        </p:txBody>
      </p:sp>
      <p:cxnSp>
        <p:nvCxnSpPr>
          <p:cNvPr id="16" name="Düz Ok Bağlayıcısı 15"/>
          <p:cNvCxnSpPr/>
          <p:nvPr/>
        </p:nvCxnSpPr>
        <p:spPr>
          <a:xfrm flipH="1">
            <a:off x="2592000" y="2715766"/>
            <a:ext cx="432048" cy="153908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>
            <a:off x="3252374" y="2715766"/>
            <a:ext cx="20456" cy="7920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Metin Kutusu 8"/>
          <p:cNvSpPr txBox="1">
            <a:spLocks noChangeArrowheads="1"/>
          </p:cNvSpPr>
          <p:nvPr/>
        </p:nvSpPr>
        <p:spPr bwMode="auto">
          <a:xfrm>
            <a:off x="1883625" y="4254847"/>
            <a:ext cx="1320223" cy="765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«B»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(#18 terminal)</a:t>
            </a:r>
            <a:endParaRPr kumimoji="0" lang="tr-TR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Metin Kutusu 9"/>
          <p:cNvSpPr txBox="1">
            <a:spLocks noChangeArrowheads="1"/>
          </p:cNvSpPr>
          <p:nvPr/>
        </p:nvSpPr>
        <p:spPr bwMode="auto">
          <a:xfrm>
            <a:off x="2618432" y="3506266"/>
            <a:ext cx="1449512" cy="765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00" b="0" i="0" u="none" strike="noStrike" cap="none" normalizeH="0" baseline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defRPr>
            </a:lvl1pPr>
          </a:lstStyle>
          <a:p>
            <a:pPr algn="ctr"/>
            <a:r>
              <a:rPr lang="tr-TR" altLang="en-US" dirty="0" smtClean="0"/>
              <a:t>«A» </a:t>
            </a:r>
          </a:p>
          <a:p>
            <a:pPr algn="ctr"/>
            <a:r>
              <a:rPr lang="tr-TR" altLang="en-US" dirty="0" smtClean="0"/>
              <a:t>(#19 terminal)</a:t>
            </a:r>
            <a:endParaRPr lang="tr-TR" altLang="en-US" dirty="0"/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3528000" y="2715766"/>
            <a:ext cx="684076" cy="153908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Metin Kutusu 13"/>
          <p:cNvSpPr txBox="1">
            <a:spLocks noChangeArrowheads="1"/>
          </p:cNvSpPr>
          <p:nvPr/>
        </p:nvSpPr>
        <p:spPr bwMode="auto">
          <a:xfrm>
            <a:off x="3491880" y="4254847"/>
            <a:ext cx="1368152" cy="765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00" b="0" i="0" u="none" strike="noStrike" cap="none" normalizeH="0" baseline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defRPr>
            </a:lvl1pPr>
          </a:lstStyle>
          <a:p>
            <a:pPr algn="ctr"/>
            <a:r>
              <a:rPr lang="tr-TR" altLang="en-US" dirty="0" smtClean="0"/>
              <a:t>«TR»</a:t>
            </a:r>
          </a:p>
          <a:p>
            <a:pPr algn="ctr"/>
            <a:r>
              <a:rPr lang="tr-TR" altLang="en-US" dirty="0" smtClean="0"/>
              <a:t>(#20 terminal)</a:t>
            </a:r>
            <a:endParaRPr lang="tr-TR" altLang="en-US" dirty="0"/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5796488" y="640308"/>
            <a:ext cx="3187158" cy="1015663"/>
          </a:xfrm>
          <a:prstGeom prst="rect">
            <a:avLst/>
          </a:prstGeom>
          <a:solidFill>
            <a:srgbClr val="FAFDCF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If your device is 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version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with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communication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, cables from the modem or other </a:t>
            </a:r>
            <a:r>
              <a:rPr lang="en-US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communicati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on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devices are connected to the RS-485 port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where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is on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bottom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right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of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device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  <a:endParaRPr kumimoji="0" lang="tr-TR" altLang="en-US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5796488" y="2211710"/>
            <a:ext cx="3187158" cy="461665"/>
          </a:xfrm>
          <a:prstGeom prst="rect">
            <a:avLst/>
          </a:prstGeom>
          <a:solidFill>
            <a:srgbClr val="FAFDCF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lvl="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B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cable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is connected to </a:t>
            </a:r>
            <a:r>
              <a:rPr lang="tr-T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#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</a:t>
            </a:r>
            <a:r>
              <a:rPr lang="tr-T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8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(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2nd </a:t>
            </a:r>
            <a:r>
              <a:rPr lang="tr-T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terminal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),</a:t>
            </a:r>
            <a:endParaRPr lang="tr-TR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5796488" y="1707654"/>
            <a:ext cx="3187158" cy="461665"/>
          </a:xfrm>
          <a:prstGeom prst="rect">
            <a:avLst/>
          </a:prstGeom>
          <a:solidFill>
            <a:srgbClr val="FAFDCF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lvl="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Ground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cable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is connected to </a:t>
            </a: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#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17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(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1st terminal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),</a:t>
            </a:r>
            <a:endParaRPr kumimoji="0" lang="tr-TR" altLang="en-US" sz="12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Calibri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5796136" y="3891994"/>
            <a:ext cx="3187158" cy="461665"/>
          </a:xfrm>
          <a:prstGeom prst="rect">
            <a:avLst/>
          </a:prstGeom>
          <a:solidFill>
            <a:srgbClr val="FFD600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b="1" dirty="0">
                <a:solidFill>
                  <a:srgbClr val="FF00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ATTENTION! </a:t>
            </a:r>
            <a:r>
              <a:rPr lang="en-US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important point here is to make the connection in Ground, B, A and </a:t>
            </a:r>
            <a:r>
              <a:rPr lang="en-US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TR.</a:t>
            </a:r>
            <a:endParaRPr kumimoji="0" lang="tr-TR" altLang="en-US" sz="240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5796136" y="3219822"/>
            <a:ext cx="3187158" cy="461665"/>
          </a:xfrm>
          <a:prstGeom prst="rect">
            <a:avLst/>
          </a:prstGeom>
          <a:solidFill>
            <a:srgbClr val="FAFDCF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lvl="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TR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cable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is connected to </a:t>
            </a:r>
            <a:r>
              <a:rPr lang="tr-T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#20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(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4th </a:t>
            </a:r>
            <a:r>
              <a:rPr lang="tr-T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terminal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),</a:t>
            </a:r>
            <a:endParaRPr lang="tr-TR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33" name="Rectangle 13"/>
          <p:cNvSpPr>
            <a:spLocks noChangeArrowheads="1"/>
          </p:cNvSpPr>
          <p:nvPr/>
        </p:nvSpPr>
        <p:spPr bwMode="auto">
          <a:xfrm>
            <a:off x="5796136" y="2715766"/>
            <a:ext cx="3187158" cy="461665"/>
          </a:xfrm>
          <a:prstGeom prst="rect">
            <a:avLst/>
          </a:prstGeom>
          <a:solidFill>
            <a:srgbClr val="FAFDCF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lvl="0" indent="-1714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cable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is connected to </a:t>
            </a:r>
            <a:r>
              <a:rPr lang="tr-T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#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1</a:t>
            </a:r>
            <a:r>
              <a:rPr lang="tr-T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9</a:t>
            </a:r>
            <a:r>
              <a:rPr lang="en-US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(</a:t>
            </a:r>
            <a:r>
              <a:rPr lang="tr-TR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3rd </a:t>
            </a:r>
            <a:r>
              <a:rPr lang="tr-T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terminal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),</a:t>
            </a:r>
            <a:endParaRPr lang="tr-TR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2" name="Yuvarlatılmış Dikdörtgen 1"/>
          <p:cNvSpPr/>
          <p:nvPr/>
        </p:nvSpPr>
        <p:spPr>
          <a:xfrm>
            <a:off x="179452" y="4731990"/>
            <a:ext cx="8831246" cy="360040"/>
          </a:xfrm>
          <a:prstGeom prst="roundRect">
            <a:avLst/>
          </a:prstGeom>
          <a:solidFill>
            <a:srgbClr val="92D050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Congratulations, you have successfully completed the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installation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200" dirty="0"/>
          </a:p>
        </p:txBody>
      </p:sp>
      <p:sp>
        <p:nvSpPr>
          <p:cNvPr id="35" name="Metin kutusu 34"/>
          <p:cNvSpPr txBox="1"/>
          <p:nvPr/>
        </p:nvSpPr>
        <p:spPr>
          <a:xfrm>
            <a:off x="80392" y="195486"/>
            <a:ext cx="6723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 smtClean="0">
                <a:solidFill>
                  <a:srgbClr val="FFC000"/>
                </a:solidFill>
              </a:rPr>
              <a:t>Communication</a:t>
            </a:r>
            <a:r>
              <a:rPr lang="tr-TR" sz="2800" b="1" dirty="0" smtClean="0">
                <a:solidFill>
                  <a:srgbClr val="FFC000"/>
                </a:solidFill>
              </a:rPr>
              <a:t> Terminal Connection</a:t>
            </a:r>
            <a:endParaRPr lang="en-US" sz="2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30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000"/>
                            </p:stCondLst>
                            <p:childTnLst>
                              <p:par>
                                <p:cTn id="79" presetID="21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/>
      <p:bldP spid="5" grpId="0"/>
      <p:bldP spid="18" grpId="0"/>
      <p:bldP spid="22" grpId="0"/>
      <p:bldP spid="23" grpId="0" animBg="1"/>
      <p:bldP spid="27" grpId="0" animBg="1"/>
      <p:bldP spid="28" grpId="0" animBg="1"/>
      <p:bldP spid="30" grpId="0" animBg="1"/>
      <p:bldP spid="32" grpId="0" animBg="1"/>
      <p:bldP spid="33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923678"/>
            <a:ext cx="8229600" cy="1296144"/>
          </a:xfrm>
          <a:solidFill>
            <a:srgbClr val="FFD600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Bağlantı Kontrolü ve </a:t>
            </a:r>
            <a:b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Bağlantı Düzeltme Adımları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91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Z:\03_Pazarlama_Paylasim\00_PRODUCT MARKETING\SSS Bölümü\4ncu ekra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000" y="990000"/>
            <a:ext cx="3582144" cy="32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Z:\03_Pazarlama_Paylasim\00_PRODUCT MARKETING\SSS Bölümü\1nci ekra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000" y="990424"/>
            <a:ext cx="3582145" cy="32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905095" y="3422049"/>
            <a:ext cx="506665" cy="445845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ectangle 13"/>
          <p:cNvSpPr>
            <a:spLocks noChangeArrowheads="1"/>
          </p:cNvSpPr>
          <p:nvPr/>
        </p:nvSpPr>
        <p:spPr bwMode="auto">
          <a:xfrm>
            <a:off x="5724128" y="1574091"/>
            <a:ext cx="3187158" cy="584775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200" b="1" dirty="0" smtClean="0">
                <a:solidFill>
                  <a:srgbClr val="FF78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Step 4</a:t>
            </a:r>
            <a:endParaRPr lang="tr-TR" altLang="en-US" sz="1200" b="1" dirty="0">
              <a:solidFill>
                <a:srgbClr val="FF7800"/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If the phase sequence icon is </a:t>
            </a: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active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, de-energize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the device and follow the steps.</a:t>
            </a:r>
            <a:endParaRPr lang="tr-TR" altLang="en-US" sz="1000" dirty="0">
              <a:solidFill>
                <a:schemeClr val="tx1">
                  <a:lumMod val="65000"/>
                  <a:lumOff val="35000"/>
                </a:schemeClr>
              </a:solidFill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376000" y="1728000"/>
            <a:ext cx="1780970" cy="129600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6" name="Düz Ok Bağlayıcısı 5"/>
          <p:cNvCxnSpPr/>
          <p:nvPr/>
        </p:nvCxnSpPr>
        <p:spPr>
          <a:xfrm flipV="1">
            <a:off x="2123728" y="3795886"/>
            <a:ext cx="34699" cy="62397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>
            <a:stCxn id="28" idx="2"/>
            <a:endCxn id="35" idx="0"/>
          </p:cNvCxnSpPr>
          <p:nvPr/>
        </p:nvCxnSpPr>
        <p:spPr>
          <a:xfrm flipH="1">
            <a:off x="3266485" y="713769"/>
            <a:ext cx="18774" cy="101423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1691680" y="282882"/>
            <a:ext cx="3187158" cy="430887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200" b="1" dirty="0" smtClean="0">
                <a:solidFill>
                  <a:srgbClr val="FF78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Step 2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Verify that the voltage values ​​are </a:t>
            </a:r>
            <a:r>
              <a:rPr lang="en-US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at least </a:t>
            </a:r>
            <a:r>
              <a:rPr lang="en-US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100V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.</a:t>
            </a:r>
            <a:endParaRPr kumimoji="0" lang="tr-TR" altLang="en-US" sz="10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Calibri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539552" y="4419858"/>
            <a:ext cx="3187158" cy="600164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200" b="1" dirty="0" smtClean="0">
                <a:solidFill>
                  <a:srgbClr val="FF78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Step 1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Press the </a:t>
            </a:r>
            <a:r>
              <a:rPr lang="en-US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“V I F”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button on the device to 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voltage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display.</a:t>
            </a:r>
            <a:endParaRPr kumimoji="0" lang="tr-TR" altLang="en-US" sz="10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pic>
        <p:nvPicPr>
          <p:cNvPr id="2050" name="Picture 2" descr="Z:\03_Pazarlama_Paylasim\00_PRODUCT MARKETING\SSS Bölümü\2nci ekra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000" y="990424"/>
            <a:ext cx="3582634" cy="328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Dikdörtgen 31"/>
          <p:cNvSpPr/>
          <p:nvPr/>
        </p:nvSpPr>
        <p:spPr>
          <a:xfrm>
            <a:off x="3635896" y="1502581"/>
            <a:ext cx="360040" cy="277081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45" name="Düz Ok Bağlayıcısı 44"/>
          <p:cNvCxnSpPr/>
          <p:nvPr/>
        </p:nvCxnSpPr>
        <p:spPr>
          <a:xfrm flipH="1">
            <a:off x="3923928" y="699542"/>
            <a:ext cx="3096344" cy="9361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5724128" y="282883"/>
            <a:ext cx="3187158" cy="430887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200" b="1" dirty="0" smtClean="0">
                <a:solidFill>
                  <a:srgbClr val="FF78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Step 3</a:t>
            </a:r>
            <a:endParaRPr lang="tr-TR" altLang="en-US" sz="1200" b="1" dirty="0">
              <a:solidFill>
                <a:srgbClr val="FF7800"/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Check that the 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phase sequence icon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is on the display.</a:t>
            </a:r>
            <a:endParaRPr lang="tr-TR" altLang="en-US" sz="1000" dirty="0">
              <a:solidFill>
                <a:schemeClr val="tx1">
                  <a:lumMod val="65000"/>
                  <a:lumOff val="35000"/>
                </a:schemeClr>
              </a:solidFill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17" name="Sağ Ok 16"/>
          <p:cNvSpPr/>
          <p:nvPr/>
        </p:nvSpPr>
        <p:spPr>
          <a:xfrm>
            <a:off x="6156176" y="2505184"/>
            <a:ext cx="2520280" cy="1650742"/>
          </a:xfrm>
          <a:prstGeom prst="rightArrow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400" b="1" dirty="0" smtClean="0">
                <a:solidFill>
                  <a:srgbClr val="FF00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ATTENTION!</a:t>
            </a:r>
            <a:r>
              <a:rPr lang="tr-TR" altLang="en-US" sz="2400" dirty="0" smtClean="0">
                <a:solidFill>
                  <a:srgbClr val="FF00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endParaRPr lang="tr-TR" altLang="en-US" sz="2400" dirty="0">
              <a:solidFill>
                <a:srgbClr val="FF0000"/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If the phase sequence icon is not </a:t>
            </a:r>
            <a:r>
              <a:rPr lang="tr-TR" alt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active</a:t>
            </a:r>
            <a:r>
              <a:rPr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, </a:t>
            </a: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go to step 7.</a:t>
            </a:r>
            <a:endParaRPr lang="tr-TR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5940152" y="4933206"/>
            <a:ext cx="4032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MPR-4 Series Network Analyzer </a:t>
            </a:r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Connection 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Correction Manual</a:t>
            </a:r>
          </a:p>
        </p:txBody>
      </p:sp>
    </p:spTree>
    <p:extLst>
      <p:ext uri="{BB962C8B-B14F-4D97-AF65-F5344CB8AC3E}">
        <p14:creationId xmlns:p14="http://schemas.microsoft.com/office/powerpoint/2010/main" val="86330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3" grpId="0" animBg="1"/>
      <p:bldP spid="35" grpId="0" animBg="1"/>
      <p:bldP spid="28" grpId="0" animBg="1"/>
      <p:bldP spid="23" grpId="0" animBg="1"/>
      <p:bldP spid="32" grpId="0" animBg="1"/>
      <p:bldP spid="27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56502"/>
            <a:ext cx="4500401" cy="4175488"/>
          </a:xfrm>
          <a:prstGeom prst="rect">
            <a:avLst/>
          </a:prstGeom>
        </p:spPr>
      </p:pic>
      <p:sp>
        <p:nvSpPr>
          <p:cNvPr id="14" name="Dikdörtgen 13"/>
          <p:cNvSpPr/>
          <p:nvPr/>
        </p:nvSpPr>
        <p:spPr>
          <a:xfrm>
            <a:off x="1475656" y="3795886"/>
            <a:ext cx="616843" cy="72008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5777193" y="2725638"/>
            <a:ext cx="3187158" cy="430887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200" b="1" dirty="0" smtClean="0">
                <a:solidFill>
                  <a:srgbClr val="FF78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Step 7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Ensure that a load is activated in the system.</a:t>
            </a:r>
            <a:endParaRPr lang="tr-TR" altLang="en-US" sz="1000" dirty="0">
              <a:solidFill>
                <a:schemeClr val="tx1">
                  <a:lumMod val="65000"/>
                  <a:lumOff val="35000"/>
                </a:schemeClr>
              </a:solidFill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5777193" y="1838022"/>
            <a:ext cx="3187158" cy="584775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200" b="1" dirty="0" smtClean="0">
                <a:solidFill>
                  <a:srgbClr val="FF78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Step 6</a:t>
            </a:r>
            <a:endParaRPr lang="tr-TR" altLang="en-US" sz="1200" b="1" dirty="0">
              <a:solidFill>
                <a:srgbClr val="FF7800"/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Verify that the phase sequence error is corrected (icon is not </a:t>
            </a: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active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)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by energizing the device.</a:t>
            </a:r>
            <a:endParaRPr lang="tr-TR" altLang="en-US" sz="1000" dirty="0">
              <a:solidFill>
                <a:schemeClr val="tx1">
                  <a:lumMod val="65000"/>
                  <a:lumOff val="35000"/>
                </a:schemeClr>
              </a:solidFill>
              <a:ea typeface="Times New Roman" pitchFamily="18" charset="0"/>
              <a:cs typeface="Segoe UI" pitchFamily="34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H="1">
            <a:off x="2051720" y="1290414"/>
            <a:ext cx="3788804" cy="26494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5777330" y="1074971"/>
            <a:ext cx="3187158" cy="430887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200" b="1" dirty="0" smtClean="0">
                <a:solidFill>
                  <a:srgbClr val="FF78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Step 5</a:t>
            </a:r>
            <a:endParaRPr lang="tr-TR" altLang="en-US" sz="1200" b="1" dirty="0">
              <a:solidFill>
                <a:srgbClr val="FF7800"/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Change</a:t>
            </a:r>
            <a:r>
              <a:rPr lang="tr-TR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the</a:t>
            </a:r>
            <a:r>
              <a:rPr lang="tr-TR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 </a:t>
            </a: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connections</a:t>
            </a:r>
            <a:r>
              <a:rPr lang="tr-TR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V2 </a:t>
            </a: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and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itchFamily="18" charset="0"/>
                <a:cs typeface="Segoe UI" pitchFamily="34" charset="0"/>
              </a:rPr>
              <a:t>V3.</a:t>
            </a:r>
            <a:endParaRPr lang="tr-TR" altLang="en-US" sz="1000" dirty="0">
              <a:solidFill>
                <a:schemeClr val="tx1">
                  <a:lumMod val="65000"/>
                  <a:lumOff val="35000"/>
                </a:schemeClr>
              </a:solidFill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19" name="Aşağı Bükülü Ok 18"/>
          <p:cNvSpPr/>
          <p:nvPr/>
        </p:nvSpPr>
        <p:spPr>
          <a:xfrm>
            <a:off x="1602048" y="3922935"/>
            <a:ext cx="327563" cy="117884"/>
          </a:xfrm>
          <a:prstGeom prst="curvedDownArrow">
            <a:avLst/>
          </a:prstGeom>
          <a:solidFill>
            <a:srgbClr val="FF8038"/>
          </a:solidFill>
          <a:ln>
            <a:solidFill>
              <a:srgbClr val="FF7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Aşağı Bükülü Ok 19"/>
          <p:cNvSpPr/>
          <p:nvPr/>
        </p:nvSpPr>
        <p:spPr>
          <a:xfrm rot="10800000">
            <a:off x="1602047" y="4299942"/>
            <a:ext cx="332241" cy="117884"/>
          </a:xfrm>
          <a:prstGeom prst="curved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5940152" y="4933206"/>
            <a:ext cx="4032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MPR-4 Series Network Analyzer </a:t>
            </a:r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Connection 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Correction Manual</a:t>
            </a:r>
          </a:p>
        </p:txBody>
      </p:sp>
    </p:spTree>
    <p:extLst>
      <p:ext uri="{BB962C8B-B14F-4D97-AF65-F5344CB8AC3E}">
        <p14:creationId xmlns:p14="http://schemas.microsoft.com/office/powerpoint/2010/main" val="326909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7" grpId="0" animBg="1"/>
      <p:bldP spid="28" grpId="0" animBg="1"/>
      <p:bldP spid="23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Z:\03_Pazarlama_Paylasim\00_PRODUCT MARKETING\SSS Bölümü\2nci ekra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000" y="392400"/>
            <a:ext cx="3707835" cy="339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Z:\03_Pazarlama_Paylasim\00_PRODUCT MARKETING\SSS Bölümü\3ncu ekra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421" y="393816"/>
            <a:ext cx="3708643" cy="3399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2520000" y="2952000"/>
            <a:ext cx="566661" cy="438931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152400" y="2619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784239" y="1075508"/>
            <a:ext cx="1590543" cy="1424233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18" name="Düz Ok Bağlayıcısı 17"/>
          <p:cNvCxnSpPr/>
          <p:nvPr/>
        </p:nvCxnSpPr>
        <p:spPr>
          <a:xfrm flipV="1">
            <a:off x="2803330" y="3291830"/>
            <a:ext cx="0" cy="99940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1187624" y="4214287"/>
            <a:ext cx="3187158" cy="738664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altLang="en-US" sz="1200" b="1" dirty="0" smtClean="0">
                <a:solidFill>
                  <a:srgbClr val="FF7800"/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Step 8</a:t>
            </a:r>
            <a:endParaRPr lang="tr-TR" altLang="en-US" sz="1200" b="1" dirty="0">
              <a:solidFill>
                <a:srgbClr val="FF7800"/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Press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the </a:t>
            </a:r>
            <a:r>
              <a:rPr lang="tr-T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“P PF”</a:t>
            </a:r>
            <a:r>
              <a:rPr lang="en-US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button on the device to </a:t>
            </a:r>
            <a:r>
              <a:rPr lang="tr-TR" alt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cosfi</a:t>
            </a:r>
            <a:r>
              <a:rPr lang="en-US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display.</a:t>
            </a:r>
            <a:endParaRPr lang="tr-TR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r-TR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cxnSp>
        <p:nvCxnSpPr>
          <p:cNvPr id="21" name="Düz Ok Bağlayıcısı 20"/>
          <p:cNvCxnSpPr>
            <a:stCxn id="17" idx="1"/>
            <a:endCxn id="35" idx="3"/>
          </p:cNvCxnSpPr>
          <p:nvPr/>
        </p:nvCxnSpPr>
        <p:spPr>
          <a:xfrm flipH="1">
            <a:off x="4374782" y="1787625"/>
            <a:ext cx="1709386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6084168" y="1433682"/>
            <a:ext cx="2592288" cy="707886"/>
          </a:xfrm>
          <a:prstGeom prst="rect">
            <a:avLst/>
          </a:prstGeom>
          <a:solidFill>
            <a:srgbClr val="FAFDC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Confirm that the values ​​on this screen are </a:t>
            </a:r>
            <a:r>
              <a:rPr lang="en-US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stable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If the values ​​are unstable, allow </a:t>
            </a:r>
            <a:r>
              <a:rPr lang="en-US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more load </a:t>
            </a:r>
            <a:r>
              <a:rPr lang="en-US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Times New Roman" pitchFamily="18" charset="0"/>
                <a:cs typeface="Segoe UI" pitchFamily="34" charset="0"/>
              </a:rPr>
              <a:t>to the system.</a:t>
            </a:r>
            <a:endParaRPr lang="tr-TR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Times New Roman" pitchFamily="18" charset="0"/>
              <a:cs typeface="Segoe UI" pitchFamily="34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5940152" y="4933206"/>
            <a:ext cx="40324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MPR-4 Series Network Analyzer </a:t>
            </a:r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Connection 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Correction Manual</a:t>
            </a:r>
          </a:p>
        </p:txBody>
      </p:sp>
    </p:spTree>
    <p:extLst>
      <p:ext uri="{BB962C8B-B14F-4D97-AF65-F5344CB8AC3E}">
        <p14:creationId xmlns:p14="http://schemas.microsoft.com/office/powerpoint/2010/main" val="102895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5" grpId="0" animBg="1"/>
      <p:bldP spid="23" grpId="0" animBg="1"/>
      <p:bldP spid="17" grpId="0" animBg="1"/>
    </p:bldLst>
  </p:timing>
</p:sld>
</file>

<file path=ppt/theme/theme1.xml><?xml version="1.0" encoding="utf-8"?>
<a:theme xmlns:a="http://schemas.openxmlformats.org/drawingml/2006/main" name="Kapanış Slaytları">
  <a:themeElements>
    <a:clrScheme name="ENTES Kurumsal">
      <a:dk1>
        <a:srgbClr val="1C1C1C"/>
      </a:dk1>
      <a:lt1>
        <a:srgbClr val="FFFFFF"/>
      </a:lt1>
      <a:dk2>
        <a:srgbClr val="000000"/>
      </a:dk2>
      <a:lt2>
        <a:srgbClr val="D8D8D8"/>
      </a:lt2>
      <a:accent1>
        <a:srgbClr val="FDCE01"/>
      </a:accent1>
      <a:accent2>
        <a:srgbClr val="685400"/>
      </a:accent2>
      <a:accent3>
        <a:srgbClr val="6F7273"/>
      </a:accent3>
      <a:accent4>
        <a:srgbClr val="C00000"/>
      </a:accent4>
      <a:accent5>
        <a:srgbClr val="62E519"/>
      </a:accent5>
      <a:accent6>
        <a:srgbClr val="0070C0"/>
      </a:accent6>
      <a:hlink>
        <a:srgbClr val="2998E3"/>
      </a:hlink>
      <a:folHlink>
        <a:srgbClr val="7F7F7F"/>
      </a:folHlink>
    </a:clrScheme>
    <a:fontScheme name="ENTES Kurumsal">
      <a:majorFont>
        <a:latin typeface="Segoe UI Light"/>
        <a:ea typeface=""/>
        <a:cs typeface=""/>
      </a:majorFont>
      <a:minorFont>
        <a:latin typeface="Segoe UI Light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İçerik Slaytları">
  <a:themeElements>
    <a:clrScheme name="ENTES Kurumsal">
      <a:dk1>
        <a:srgbClr val="1C1C1C"/>
      </a:dk1>
      <a:lt1>
        <a:srgbClr val="FFFFFF"/>
      </a:lt1>
      <a:dk2>
        <a:srgbClr val="000000"/>
      </a:dk2>
      <a:lt2>
        <a:srgbClr val="D8D8D8"/>
      </a:lt2>
      <a:accent1>
        <a:srgbClr val="FDCE01"/>
      </a:accent1>
      <a:accent2>
        <a:srgbClr val="685400"/>
      </a:accent2>
      <a:accent3>
        <a:srgbClr val="6F7273"/>
      </a:accent3>
      <a:accent4>
        <a:srgbClr val="C00000"/>
      </a:accent4>
      <a:accent5>
        <a:srgbClr val="62E519"/>
      </a:accent5>
      <a:accent6>
        <a:srgbClr val="0070C0"/>
      </a:accent6>
      <a:hlink>
        <a:srgbClr val="2998E3"/>
      </a:hlink>
      <a:folHlink>
        <a:srgbClr val="7F7F7F"/>
      </a:folHlink>
    </a:clrScheme>
    <a:fontScheme name="ENTES Kurumsal">
      <a:majorFont>
        <a:latin typeface="Segoe UI Light"/>
        <a:ea typeface=""/>
        <a:cs typeface=""/>
      </a:majorFont>
      <a:minorFont>
        <a:latin typeface="Segoe UI Light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3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11122</TotalTime>
  <Words>1263</Words>
  <Application>Microsoft Office PowerPoint</Application>
  <PresentationFormat>Ekran Gösterisi (16:9)</PresentationFormat>
  <Paragraphs>152</Paragraphs>
  <Slides>16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3</vt:i4>
      </vt:variant>
      <vt:variant>
        <vt:lpstr>Slayt Başlıkları</vt:lpstr>
      </vt:variant>
      <vt:variant>
        <vt:i4>16</vt:i4>
      </vt:variant>
    </vt:vector>
  </HeadingPairs>
  <TitlesOfParts>
    <vt:vector size="27" baseType="lpstr">
      <vt:lpstr>Arial</vt:lpstr>
      <vt:lpstr>Times New Roman</vt:lpstr>
      <vt:lpstr>Myriad Web Pro</vt:lpstr>
      <vt:lpstr>Segoe UI</vt:lpstr>
      <vt:lpstr>Calibri</vt:lpstr>
      <vt:lpstr>Myriad Pro</vt:lpstr>
      <vt:lpstr>Wingdings</vt:lpstr>
      <vt:lpstr>Segoe UI Light</vt:lpstr>
      <vt:lpstr>Kapanış Slaytları</vt:lpstr>
      <vt:lpstr>İçerik Slaytları</vt:lpstr>
      <vt:lpstr>3_Ofis Teması</vt:lpstr>
      <vt:lpstr>PowerPoint Sunusu</vt:lpstr>
      <vt:lpstr>PowerPoint Sunusu</vt:lpstr>
      <vt:lpstr>PowerPoint Sunusu</vt:lpstr>
      <vt:lpstr>PowerPoint Sunusu</vt:lpstr>
      <vt:lpstr>PowerPoint Sunusu</vt:lpstr>
      <vt:lpstr>Bağlantı Kontrolü ve  Bağlantı Düzeltme Adımları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Berna Kuleyin Tolga;serkan@entes.com.tr</dc:creator>
  <cp:lastModifiedBy>Merve Yıldırım</cp:lastModifiedBy>
  <cp:revision>570</cp:revision>
  <dcterms:created xsi:type="dcterms:W3CDTF">2016-07-26T08:44:49Z</dcterms:created>
  <dcterms:modified xsi:type="dcterms:W3CDTF">2020-05-22T14:29:35Z</dcterms:modified>
</cp:coreProperties>
</file>